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2" r:id="rId1"/>
    <p:sldMasterId id="2147483940" r:id="rId2"/>
    <p:sldMasterId id="2147484024" r:id="rId3"/>
  </p:sldMasterIdLst>
  <p:sldIdLst>
    <p:sldId id="25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09" userDrawn="1">
          <p15:clr>
            <a:srgbClr val="A4A3A4"/>
          </p15:clr>
        </p15:guide>
        <p15:guide id="2" pos="7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>
        <p:guide orient="horz" pos="2409"/>
        <p:guide pos="71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D8E5B-0D98-4FE1-9B26-D1041E3A89F9}" type="datetimeFigureOut">
              <a:rPr lang="en-US" smtClean="0"/>
              <a:t>2/16/2016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78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C2DCB-466C-4061-8D51-D3254DD77FA1}" type="datetimeFigureOut">
              <a:rPr lang="en-US" smtClean="0"/>
              <a:t>2/16/2016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399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2357F-39F6-401C-9FF8-3072724998F3}" type="datetimeFigureOut">
              <a:rPr lang="en-US" smtClean="0"/>
              <a:t>2/16/2016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29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B09B-D413-414E-B13F-B1984CD8FF65}" type="datetimeFigureOut">
              <a:rPr lang="en-US" smtClean="0"/>
              <a:t>2/16/2016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076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8F992-55E7-4B2D-A6F1-8C9243CBFE1B}" type="datetimeFigureOut">
              <a:rPr lang="en-US" smtClean="0"/>
              <a:t>2/16/2016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04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98110-BAA6-4256-A2E5-BB66A47D2616}" type="datetimeFigureOut">
              <a:rPr lang="en-US" smtClean="0"/>
              <a:t>2/16/2016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841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03892-3343-4E4E-B81B-70A099359AD2}" type="datetimeFigureOut">
              <a:rPr lang="en-US" smtClean="0"/>
              <a:t>2/16/2016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138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32F85-D33A-46AF-9088-5A7400C1018E}" type="datetimeFigureOut">
              <a:rPr lang="en-US" smtClean="0"/>
              <a:t>2/16/2016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704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3A624-F501-46A9-B8CA-4949E24E27C8}" type="datetimeFigureOut">
              <a:rPr lang="en-US" smtClean="0"/>
              <a:t>2/16/2016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250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59CD-DA3A-463F-AFEF-A68838A6859B}" type="datetimeFigureOut">
              <a:rPr lang="en-US" smtClean="0"/>
              <a:t>2/16/2016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393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2A925-E007-46C2-84AB-35EE10DCAD39}" type="datetimeFigureOut">
              <a:rPr lang="en-US" smtClean="0"/>
              <a:t>2/16/2016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135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D8E5B-0D98-4FE1-9B26-D1041E3A89F9}" type="datetimeFigureOut">
              <a:rPr lang="en-US" smtClean="0"/>
              <a:t>2/16/2016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3004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C2DCB-466C-4061-8D51-D3254DD77FA1}" type="datetimeFigureOut">
              <a:rPr lang="en-US" smtClean="0"/>
              <a:t>2/16/2016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37703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2357F-39F6-401C-9FF8-3072724998F3}" type="datetimeFigureOut">
              <a:rPr lang="en-US" smtClean="0"/>
              <a:t>2/16/2016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2353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B09B-D413-414E-B13F-B1984CD8FF65}" type="datetimeFigureOut">
              <a:rPr lang="en-US" smtClean="0"/>
              <a:t>2/16/2016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4201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8F992-55E7-4B2D-A6F1-8C9243CBFE1B}" type="datetimeFigureOut">
              <a:rPr lang="en-US" smtClean="0"/>
              <a:t>2/16/2016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5156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98110-BAA6-4256-A2E5-BB66A47D2616}" type="datetimeFigureOut">
              <a:rPr lang="en-US" smtClean="0"/>
              <a:t>2/16/2016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0477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03892-3343-4E4E-B81B-70A099359AD2}" type="datetimeFigureOut">
              <a:rPr lang="en-US" smtClean="0"/>
              <a:t>2/16/2016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3654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32F85-D33A-46AF-9088-5A7400C1018E}" type="datetimeFigureOut">
              <a:rPr lang="en-US" smtClean="0"/>
              <a:t>2/16/2016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2278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3A624-F501-46A9-B8CA-4949E24E27C8}" type="datetimeFigureOut">
              <a:rPr lang="en-US" smtClean="0"/>
              <a:t>2/16/2016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9954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59CD-DA3A-463F-AFEF-A68838A6859B}" type="datetimeFigureOut">
              <a:rPr lang="en-US" smtClean="0"/>
              <a:t>2/16/2016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8794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2A925-E007-46C2-84AB-35EE10DCAD39}" type="datetimeFigureOut">
              <a:rPr lang="en-US" smtClean="0"/>
              <a:t>2/16/2016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5067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2AED8E5B-0D98-4FE1-9B26-D1041E3A89F9}" type="datetimeFigureOut">
              <a:rPr lang="en-US" smtClean="0"/>
              <a:t>2/16/2016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6082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C2DCB-466C-4061-8D51-D3254DD77FA1}" type="datetimeFigureOut">
              <a:rPr lang="en-US" smtClean="0"/>
              <a:t>2/16/2016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688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1784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642357F-39F6-401C-9FF8-3072724998F3}" type="datetimeFigureOut">
              <a:rPr lang="en-US" smtClean="0"/>
              <a:t>2/16/2016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4457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B09B-D413-414E-B13F-B1984CD8FF65}" type="datetimeFigureOut">
              <a:rPr lang="en-US" smtClean="0"/>
              <a:t>2/16/2016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9225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8F992-55E7-4B2D-A6F1-8C9243CBFE1B}" type="datetimeFigureOut">
              <a:rPr lang="en-US" smtClean="0"/>
              <a:t>2/16/2016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4885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98110-BAA6-4256-A2E5-BB66A47D2616}" type="datetimeFigureOut">
              <a:rPr lang="en-US" smtClean="0"/>
              <a:t>2/16/2016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2305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03892-3343-4E4E-B81B-70A099359AD2}" type="datetimeFigureOut">
              <a:rPr lang="en-US" smtClean="0"/>
              <a:t>2/16/2016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8265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32F85-D33A-46AF-9088-5A7400C1018E}" type="datetimeFigureOut">
              <a:rPr lang="en-US" smtClean="0"/>
              <a:t>2/16/2016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9415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3EB3A624-F501-46A9-B8CA-4949E24E27C8}" type="datetimeFigureOut">
              <a:rPr lang="en-US" smtClean="0"/>
              <a:t>2/16/2016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992019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59CD-DA3A-463F-AFEF-A68838A6859B}" type="datetimeFigureOut">
              <a:rPr lang="en-US" smtClean="0"/>
              <a:t>2/16/2016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2016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2A925-E007-46C2-84AB-35EE10DCAD39}" type="datetimeFigureOut">
              <a:rPr lang="en-US" smtClean="0"/>
              <a:t>2/16/2016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902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alphaModFix amt="36000"/>
            <a:duotone>
              <a:schemeClr val="bg1">
                <a:tint val="98000"/>
              </a:schemeClr>
              <a:schemeClr val="bg1">
                <a:shade val="95000"/>
              </a:schemeClr>
            </a:duotone>
            <a:lum/>
          </a:blip>
          <a:srcRect/>
          <a:tile tx="0" ty="0" sx="32000" sy="32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0C4D3C1-679D-44D8-8A9C-D402CE4EF569}" type="datetimeFigureOut">
              <a:rPr lang="en-US" smtClean="0"/>
              <a:t>2/16/2016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742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alphaModFix amt="36000"/>
            <a:duotone>
              <a:schemeClr val="bg1">
                <a:tint val="98000"/>
              </a:schemeClr>
              <a:schemeClr val="bg1">
                <a:shade val="95000"/>
              </a:schemeClr>
            </a:duotone>
            <a:lum/>
          </a:blip>
          <a:srcRect/>
          <a:tile tx="0" ty="0" sx="32000" sy="32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0C4D3C1-679D-44D8-8A9C-D402CE4EF569}" type="datetimeFigureOut">
              <a:rPr lang="en-US" smtClean="0"/>
              <a:t>2/16/2016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672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0C4D3C1-679D-44D8-8A9C-D402CE4EF569}" type="datetimeFigureOut">
              <a:rPr lang="en-US" smtClean="0"/>
              <a:t>2/16/2016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1995009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98904" y="3005192"/>
            <a:ext cx="10222524" cy="784171"/>
          </a:xfrm>
        </p:spPr>
        <p:txBody>
          <a:bodyPr>
            <a:normAutofit fontScale="90000"/>
          </a:bodyPr>
          <a:lstStyle/>
          <a:p>
            <a:r>
              <a:rPr lang="ru-RU" sz="8000" dirty="0" smtClean="0"/>
              <a:t>ФАРФОР В ЭПОХУ АННЫ ИОАННОВНЫ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3384715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33309" y="1091069"/>
            <a:ext cx="473825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/>
              <a:t>В аннинское время в России расцветает вкус к Востоку</a:t>
            </a:r>
            <a:r>
              <a:rPr lang="ru-RU" sz="2800" dirty="0" smtClean="0"/>
              <a:t>.</a:t>
            </a:r>
            <a:r>
              <a:rPr lang="en-US" sz="2800" dirty="0" smtClean="0"/>
              <a:t> </a:t>
            </a:r>
            <a:r>
              <a:rPr lang="ru-RU" sz="2800" dirty="0"/>
              <a:t>В 1731 г. китайские послы появились в Москве с поздравлением восшествия на престол Анны </a:t>
            </a:r>
            <a:r>
              <a:rPr lang="ru-RU" sz="2800" dirty="0" smtClean="0"/>
              <a:t>Иоанновны.</a:t>
            </a:r>
            <a:r>
              <a:rPr lang="en-US" sz="2800" dirty="0"/>
              <a:t> </a:t>
            </a:r>
            <a:r>
              <a:rPr lang="ru-RU" sz="2800" dirty="0" smtClean="0"/>
              <a:t>Петербургскому </a:t>
            </a:r>
            <a:r>
              <a:rPr lang="ru-RU" sz="2800" dirty="0"/>
              <a:t>двору в подарок были преподнесены многочисленные драгоценные товары из Китая, в том числе и фарфор.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125" y="753077"/>
            <a:ext cx="5007342" cy="5508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208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90309" y="681842"/>
            <a:ext cx="5673438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/>
              <a:t>Прочные дипломатические связи соединяли аннинский двор </a:t>
            </a:r>
            <a:r>
              <a:rPr lang="ru-RU" sz="2800" dirty="0" smtClean="0"/>
              <a:t> </a:t>
            </a:r>
            <a:r>
              <a:rPr lang="ru-RU" sz="2800" dirty="0"/>
              <a:t>с венским императорским домом. Уже в 1728 г. среди оставшихся после смерти великой княгини Натальи Алексеевны вещей значилась табакерка «</a:t>
            </a:r>
            <a:r>
              <a:rPr lang="ru-RU" sz="2800" dirty="0" err="1"/>
              <a:t>порцелинная</a:t>
            </a:r>
            <a:r>
              <a:rPr lang="ru-RU" sz="2800" dirty="0"/>
              <a:t>, что прислала ее высочество цесаревна Римская</a:t>
            </a:r>
            <a:r>
              <a:rPr lang="ru-RU" sz="2800" dirty="0" smtClean="0"/>
              <a:t>»</a:t>
            </a:r>
            <a:r>
              <a:rPr lang="ru-RU" sz="2800" dirty="0"/>
              <a:t>,</a:t>
            </a:r>
            <a:r>
              <a:rPr lang="ru-RU" sz="2800" dirty="0" smtClean="0"/>
              <a:t> </a:t>
            </a:r>
            <a:r>
              <a:rPr lang="ru-RU" sz="2800" dirty="0"/>
              <a:t>а в Эрмитажном собрании находится часть прекрасного раннего сервиза «Венского с гербом</a:t>
            </a:r>
            <a:r>
              <a:rPr lang="ru-RU" sz="2800" dirty="0" smtClean="0"/>
              <a:t>» </a:t>
            </a:r>
            <a:r>
              <a:rPr lang="ru-RU" sz="2800" dirty="0"/>
              <a:t>и две роскошных чашки в золотых оправах с резными </a:t>
            </a:r>
            <a:r>
              <a:rPr lang="ru-RU" sz="2800" dirty="0" smtClean="0"/>
              <a:t>камнями.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13" y="1949371"/>
            <a:ext cx="4030460" cy="296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737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30637" y="1306267"/>
            <a:ext cx="527858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/>
              <a:t>В декоре Венского сервиза с одной стороны отражена линия европейского «геральдического» фарфора, а с другой – несомненно читается и «восточное» направление. Прежде всего, оно выражено в цветовой гамме, напоминающей красно-золотую палитру японской фарфоровой </a:t>
            </a:r>
            <a:r>
              <a:rPr lang="ru-RU" sz="2800" dirty="0" smtClean="0"/>
              <a:t>росписи.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125" y="1615006"/>
            <a:ext cx="4421620" cy="343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84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7125" y="3789363"/>
            <a:ext cx="1051069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/>
              <a:t>Правление Анны Иоанновны считается золотым периодом русско-саксонских отношений. Именно возобновление союза Саксонии и России помогает занять польский трон Августу III. Известно о посылке ей от саксонского курфюрста «красивого фарфорового сервиза», расписанного, как и большинство произведений того времени в стиле </a:t>
            </a:r>
            <a:r>
              <a:rPr lang="ru-RU" sz="2800" dirty="0" err="1"/>
              <a:t>шинуазри</a:t>
            </a:r>
            <a:r>
              <a:rPr lang="ru-RU" sz="2800" dirty="0"/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852" y="685971"/>
            <a:ext cx="6695238" cy="27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295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46034" y="1163782"/>
            <a:ext cx="446318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 err="1"/>
              <a:t>Шинуазри</a:t>
            </a:r>
            <a:r>
              <a:rPr lang="ru-RU" sz="2800" b="1" dirty="0"/>
              <a:t>́</a:t>
            </a:r>
            <a:r>
              <a:rPr lang="ru-RU" sz="2800" dirty="0"/>
              <a:t>, </a:t>
            </a:r>
            <a:r>
              <a:rPr lang="ru-RU" sz="2800" b="1" dirty="0" err="1" smtClean="0"/>
              <a:t>шинуазери</a:t>
            </a:r>
            <a:r>
              <a:rPr lang="ru-RU" sz="2800" b="1" dirty="0" smtClean="0"/>
              <a:t>́</a:t>
            </a:r>
            <a:r>
              <a:rPr lang="ru-RU" sz="2800" dirty="0" smtClean="0"/>
              <a:t>, </a:t>
            </a:r>
            <a:r>
              <a:rPr lang="ru-RU" sz="2800" dirty="0"/>
              <a:t>дословно </a:t>
            </a:r>
            <a:r>
              <a:rPr lang="ru-RU" sz="2800" b="1" dirty="0" err="1"/>
              <a:t>китайщина</a:t>
            </a:r>
            <a:r>
              <a:rPr lang="ru-RU" sz="2800" dirty="0"/>
              <a:t> — использование мотивов и стилистических приёмов средневекового китайского </a:t>
            </a:r>
            <a:r>
              <a:rPr lang="ru-RU" sz="2800" dirty="0" smtClean="0"/>
              <a:t>искусства </a:t>
            </a:r>
            <a:r>
              <a:rPr lang="ru-RU" sz="2800" dirty="0"/>
              <a:t>в европейской живописи, декоративно-прикладном искусстве, костюме, в оформлении садово-парковых ансамблей XVIII века.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125" y="1163782"/>
            <a:ext cx="4821382" cy="4821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162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7125" y="3318570"/>
            <a:ext cx="1038600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/>
              <a:t>Характерным образцом Мейсенского фарфора, имевшим отношение к России, является Сервиз генерал-фельдмаршала графа Б.-К. </a:t>
            </a:r>
            <a:r>
              <a:rPr lang="ru-RU" sz="2800" dirty="0" smtClean="0"/>
              <a:t>Миниха, </a:t>
            </a:r>
            <a:r>
              <a:rPr lang="ru-RU" sz="2800" dirty="0"/>
              <a:t>второго вельможи при дворе Анны Иоанновны после Бирона. Сервиз был преподнесен фельдмаршалу в 1741 году за военные заслуги и помощь, оказанную им Саксонскому курфюрсту в деле возврата польской </a:t>
            </a:r>
            <a:r>
              <a:rPr lang="ru-RU" sz="2800" dirty="0" smtClean="0"/>
              <a:t>короны, его </a:t>
            </a:r>
            <a:r>
              <a:rPr lang="ru-RU" sz="2800" dirty="0"/>
              <a:t>роспись варьировала популярную манеру «</a:t>
            </a:r>
            <a:r>
              <a:rPr lang="ru-RU" sz="2800" dirty="0" err="1"/>
              <a:t>какиэмон</a:t>
            </a:r>
            <a:r>
              <a:rPr lang="ru-RU" sz="2800" dirty="0"/>
              <a:t>».</a:t>
            </a:r>
          </a:p>
          <a:p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636" y="469390"/>
            <a:ext cx="4428980" cy="2849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300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7125" y="3768582"/>
            <a:ext cx="10676948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ru-RU" sz="2800" dirty="0"/>
              <a:t>Фарфор </a:t>
            </a:r>
            <a:r>
              <a:rPr lang="ru-RU" sz="2800" dirty="0" err="1"/>
              <a:t>какиэмон</a:t>
            </a:r>
            <a:r>
              <a:rPr lang="ru-RU" sz="2800" dirty="0"/>
              <a:t> назван по имени японского живописца XVII века </a:t>
            </a:r>
            <a:r>
              <a:rPr lang="ru-RU" sz="2800" dirty="0" err="1"/>
              <a:t>Сакайды</a:t>
            </a:r>
            <a:r>
              <a:rPr lang="ru-RU" sz="2800" dirty="0"/>
              <a:t> </a:t>
            </a:r>
            <a:r>
              <a:rPr lang="ru-RU" sz="2800" dirty="0" err="1" smtClean="0"/>
              <a:t>Какиэмона</a:t>
            </a:r>
            <a:r>
              <a:rPr lang="ru-RU" sz="2800" dirty="0" smtClean="0"/>
              <a:t>. Фарфор </a:t>
            </a:r>
            <a:r>
              <a:rPr lang="ru-RU" sz="2800" dirty="0" err="1"/>
              <a:t>какиэмон</a:t>
            </a:r>
            <a:r>
              <a:rPr lang="ru-RU" sz="2800" dirty="0"/>
              <a:t> можно отличить от другого японского фарфора по следующим признакам: молочно-белый фарфоровый черепок покрыт скудными ассиметричными узорами, выполненными эмалями красного, оранжевого, голубого, бирюзового, желтого и иногда фиолетового цветов.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3444" y="485054"/>
            <a:ext cx="3304309" cy="3304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5765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80018" y="665019"/>
            <a:ext cx="544483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/>
              <a:t>В России царский стол по традиции сервировался серебром и даже золотом</a:t>
            </a:r>
            <a:r>
              <a:rPr lang="ru-RU" sz="2800" dirty="0" smtClean="0"/>
              <a:t>. </a:t>
            </a:r>
            <a:r>
              <a:rPr lang="ru-RU" sz="2800" dirty="0"/>
              <a:t>Однако все чаще в сервировке используется фарфор, являвшийся непременным атрибутом хорошего </a:t>
            </a:r>
            <a:r>
              <a:rPr lang="ru-RU" sz="2800" dirty="0" smtClean="0"/>
              <a:t>вкуса. </a:t>
            </a:r>
            <a:r>
              <a:rPr lang="ru-RU" sz="2800" dirty="0"/>
              <a:t>Известно, что на </a:t>
            </a:r>
            <a:r>
              <a:rPr lang="ru-RU" sz="2800" dirty="0" smtClean="0"/>
              <a:t>торжестве </a:t>
            </a:r>
            <a:r>
              <a:rPr lang="ru-RU" sz="2800" dirty="0"/>
              <a:t>в 1736 г</a:t>
            </a:r>
            <a:r>
              <a:rPr lang="ru-RU" sz="2800" dirty="0" smtClean="0"/>
              <a:t>. </a:t>
            </a:r>
            <a:r>
              <a:rPr lang="ru-RU" sz="2800" dirty="0"/>
              <a:t>стояли в фарфоровых цветниках разных размеров померанцевые деревья, «а против стола императрицы были поставцы, убранные золотою и фарфоровою посудою».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125" y="1674601"/>
            <a:ext cx="4899602" cy="3674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350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7125" y="3554125"/>
            <a:ext cx="1053147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/>
              <a:t>В аннинскую эпоху популярность чая, кофе и шоколада достигает апогея популярности в придворной среде. Императрица и ее приближенные, в особенности Бирон, без кофе не начинали ни один светский и деловой разговор</a:t>
            </a:r>
            <a:r>
              <a:rPr lang="ru-RU" sz="2800" dirty="0" smtClean="0"/>
              <a:t>. </a:t>
            </a:r>
            <a:r>
              <a:rPr lang="ru-RU" sz="2800" dirty="0"/>
              <a:t>В основном, это полусферические чашки без ручек, со слегка отогнутыми бортами, на низкой кольцевой ножке.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528" y="468564"/>
            <a:ext cx="4002666" cy="30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72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27125" y="3789363"/>
            <a:ext cx="1046913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/>
              <a:t>Портрет </a:t>
            </a:r>
            <a:r>
              <a:rPr lang="ru-RU" sz="2800" dirty="0" smtClean="0"/>
              <a:t>генерал</a:t>
            </a:r>
            <a:r>
              <a:rPr lang="en-US" sz="2800" dirty="0" smtClean="0"/>
              <a:t> </a:t>
            </a:r>
            <a:r>
              <a:rPr lang="ru-RU" sz="2800" dirty="0" smtClean="0"/>
              <a:t>- </a:t>
            </a:r>
            <a:r>
              <a:rPr lang="ru-RU" sz="2800" dirty="0"/>
              <a:t>губернатора </a:t>
            </a:r>
            <a:r>
              <a:rPr lang="ru-RU" sz="2800" dirty="0" err="1" smtClean="0"/>
              <a:t>В.</a:t>
            </a:r>
            <a:r>
              <a:rPr lang="ru-RU" sz="2800" b="1" dirty="0" err="1" smtClean="0"/>
              <a:t>Левендаля</a:t>
            </a:r>
            <a:r>
              <a:rPr lang="ru-RU" sz="2800" dirty="0" smtClean="0"/>
              <a:t> </a:t>
            </a:r>
            <a:r>
              <a:rPr lang="ru-RU" sz="2800" b="1" dirty="0"/>
              <a:t>с</a:t>
            </a:r>
            <a:r>
              <a:rPr lang="ru-RU" sz="2800" dirty="0"/>
              <a:t> </a:t>
            </a:r>
            <a:r>
              <a:rPr lang="ru-RU" sz="2800" b="1" dirty="0" smtClean="0"/>
              <a:t>женой. </a:t>
            </a:r>
            <a:r>
              <a:rPr lang="ru-RU" sz="2800" dirty="0"/>
              <a:t>Примечательно, что кофе разлит в знаменитый мейсенский фарфор с «золотыми китайцами» – в чашечки без ручек, но с </a:t>
            </a:r>
            <a:r>
              <a:rPr lang="ru-RU" sz="2800" dirty="0" smtClean="0"/>
              <a:t>блюдцами. </a:t>
            </a:r>
            <a:r>
              <a:rPr lang="ru-RU" sz="2800" dirty="0"/>
              <a:t>Интересна сама манера употребления этого напитка – </a:t>
            </a:r>
            <a:r>
              <a:rPr lang="ru-RU" sz="2800" dirty="0" err="1"/>
              <a:t>Левендаль</a:t>
            </a:r>
            <a:r>
              <a:rPr lang="ru-RU" sz="2800" dirty="0"/>
              <a:t> пьет его, как чай, из блюдца, а его супруга предпочитает брать сахар руками, несмотря на имеющиеся для этого щипчики.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884" y="463639"/>
            <a:ext cx="3569611" cy="332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863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50183" y="977355"/>
            <a:ext cx="473825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/>
              <a:t>В 1730-х гг. в России формируется одно из наиболее значительных собраний фарфора – князей Черкасских. Для них фарфор приобретал Ю. И. Кологривов в Тобольске и Кяхте. Значительная часть собрания фарфора князей Черкасских дошла до наших дней и хранится во дворце-музее Останкино.</a:t>
            </a:r>
          </a:p>
          <a:p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125" y="1578697"/>
            <a:ext cx="4772891" cy="3579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7260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22818" y="1069459"/>
            <a:ext cx="552796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/>
              <a:t>Своя «фарфоровая коллекция» имелась в каждом состоятельном доме, а самой грандиозной владел И. Э. Бирон. Когда после смерти Анны Иоанновны его отправили в сибирскую ссылку, имущество арестованного конфисковали в пользу российской короны. Для того, чтобы упаковать одну только посуду опального вельможи потребовалось 30 ящиков.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125" y="1239769"/>
            <a:ext cx="3636819" cy="449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6146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237" y="472884"/>
            <a:ext cx="6483927" cy="38644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2609" y="4655127"/>
            <a:ext cx="100791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/>
              <a:t>Из всех сокровищ Бирона в настоящее время известен лишь один комплекс предметов – письменный прибор, преподнесенный саксонским двором его жене Б. Г. Троте</a:t>
            </a:r>
          </a:p>
        </p:txBody>
      </p:sp>
    </p:spTree>
    <p:extLst>
      <p:ext uri="{BB962C8B-B14F-4D97-AF65-F5344CB8AC3E}">
        <p14:creationId xmlns:p14="http://schemas.microsoft.com/office/powerpoint/2010/main" val="2721270033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avon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Savon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3F20CFC1-E34F-405B-AA49-5BE0E194F1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297</TotalTime>
  <Words>619</Words>
  <Application>Microsoft Office PowerPoint</Application>
  <PresentationFormat>Широкоэкранный</PresentationFormat>
  <Paragraphs>14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Calibri</vt:lpstr>
      <vt:lpstr>Calibri Light</vt:lpstr>
      <vt:lpstr>Garamond</vt:lpstr>
      <vt:lpstr>Wingdings 2</vt:lpstr>
      <vt:lpstr>HDOfficeLightV0</vt:lpstr>
      <vt:lpstr>1_HDOfficeLightV0</vt:lpstr>
      <vt:lpstr>Savon</vt:lpstr>
      <vt:lpstr>ФАРФОР В ЭПОХУ АННЫ ИОАННОВНЫ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ФАРФОР В ЭПОХУ АННЫ ИОАННОВНЫ</dc:title>
  <dc:creator>Alexei Levchook</dc:creator>
  <cp:lastModifiedBy>Alexei Levchook</cp:lastModifiedBy>
  <cp:revision>18</cp:revision>
  <dcterms:created xsi:type="dcterms:W3CDTF">2016-02-08T19:11:26Z</dcterms:created>
  <dcterms:modified xsi:type="dcterms:W3CDTF">2016-02-16T10:59:27Z</dcterms:modified>
</cp:coreProperties>
</file>