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071" userDrawn="1">
          <p15:clr>
            <a:srgbClr val="A4A3A4"/>
          </p15:clr>
        </p15:guide>
        <p15:guide id="3" orient="horz" pos="4110" userDrawn="1">
          <p15:clr>
            <a:srgbClr val="A4A3A4"/>
          </p15:clr>
        </p15:guide>
        <p15:guide id="4" orient="horz" pos="144">
          <p15:clr>
            <a:srgbClr val="A4A3A4"/>
          </p15:clr>
        </p15:guide>
        <p15:guide id="6" pos="573" userDrawn="1">
          <p15:clr>
            <a:srgbClr val="A4A3A4"/>
          </p15:clr>
        </p15:guide>
        <p15:guide id="7" pos="67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5013" autoAdjust="0"/>
  </p:normalViewPr>
  <p:slideViewPr>
    <p:cSldViewPr>
      <p:cViewPr varScale="1">
        <p:scale>
          <a:sx n="114" d="100"/>
          <a:sy n="114" d="100"/>
        </p:scale>
        <p:origin x="474" y="108"/>
      </p:cViewPr>
      <p:guideLst>
        <p:guide orient="horz" pos="1071"/>
        <p:guide orient="horz" pos="4110"/>
        <p:guide orient="horz" pos="144"/>
        <p:guide pos="573"/>
        <p:guide pos="67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16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ACB66-EAB9-4D45-9F9C-28EA120D791D}" type="datetimeFigureOut">
              <a:rPr lang="ru-RU"/>
              <a:t>04.04.2016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37A6B-DAA4-4C2D-AEAB-4E9E7009579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1545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9D970-AC71-40CF-8717-2E4EAB5207AF}" type="datetimeFigureOut">
              <a:rPr lang="ru-RU"/>
              <a:t>04.04.2016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66150-FA26-45B5-BF0B-186B42A09DC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94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noProof="0" dirty="0"/>
          </a:p>
        </p:txBody>
      </p:sp>
      <p:sp>
        <p:nvSpPr>
          <p:cNvPr id="15" name="Прямоугольник 14"/>
          <p:cNvSpPr/>
          <p:nvPr/>
        </p:nvSpPr>
        <p:spPr bwMode="hidden">
          <a:xfrm>
            <a:off x="0" y="4810562"/>
            <a:ext cx="12188825" cy="2047439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600" cy="1143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ru-RU" noProof="0" smtClean="0"/>
              <a:t>04.04.2016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ru-RU" noProof="0" smtClean="0"/>
              <a:t>‹#›</a:t>
            </a:fld>
            <a:endParaRPr lang="ru-RU" noProof="0" dirty="0"/>
          </a:p>
        </p:txBody>
      </p:sp>
      <p:sp useBgFill="1">
        <p:nvSpPr>
          <p:cNvPr id="20" name="Полилиния 9"/>
          <p:cNvSpPr>
            <a:spLocks/>
          </p:cNvSpPr>
          <p:nvPr/>
        </p:nvSpPr>
        <p:spPr bwMode="white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ru-RU" noProof="0" smtClean="0"/>
              <a:t>04.04.2016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1" y="0"/>
            <a:ext cx="9314539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 bwMode="hidden">
          <a:xfrm>
            <a:off x="1" y="1"/>
            <a:ext cx="9218611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noProof="0" dirty="0"/>
          </a:p>
        </p:txBody>
      </p:sp>
      <p:sp>
        <p:nvSpPr>
          <p:cNvPr id="9" name="Полилиния 9"/>
          <p:cNvSpPr>
            <a:spLocks/>
          </p:cNvSpPr>
          <p:nvPr/>
        </p:nvSpPr>
        <p:spPr bwMode="hidden">
          <a:xfrm rot="5400000">
            <a:off x="5885540" y="3333074"/>
            <a:ext cx="685800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3" y="685800"/>
            <a:ext cx="7460842" cy="5486400"/>
          </a:xfrm>
        </p:spPr>
        <p:txBody>
          <a:bodyPr vert="eaVert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ru-RU" noProof="0" smtClean="0"/>
              <a:t>04.04.2016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" name="Vertical Заголовок 1"/>
          <p:cNvSpPr>
            <a:spLocks noGrp="1"/>
          </p:cNvSpPr>
          <p:nvPr>
            <p:ph type="title" orient="vert"/>
          </p:nvPr>
        </p:nvSpPr>
        <p:spPr>
          <a:xfrm>
            <a:off x="9558667" y="685800"/>
            <a:ext cx="1295401" cy="5486400"/>
          </a:xfrm>
        </p:spPr>
        <p:txBody>
          <a:bodyPr vert="eaVert"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ru-RU" noProof="0" smtClean="0"/>
              <a:t>04.04.2016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0"/>
            <a:ext cx="12188825" cy="481056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360" y="1905000"/>
            <a:ext cx="9142999" cy="2667000"/>
          </a:xfrm>
        </p:spPr>
        <p:txBody>
          <a:bodyPr anchor="b">
            <a:no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5029200"/>
            <a:ext cx="8229601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ru-RU" noProof="0" smtClean="0"/>
              <a:t>04.04.2016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6" name="Полилиния 9"/>
          <p:cNvSpPr>
            <a:spLocks/>
          </p:cNvSpPr>
          <p:nvPr/>
        </p:nvSpPr>
        <p:spPr bwMode="hidden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6552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2" y="1905000"/>
            <a:ext cx="4416552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ru-RU" noProof="0" smtClean="0"/>
              <a:t>04.04.2016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416552" cy="3429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 baseline="0"/>
            </a:lvl8pPr>
            <a:lvl9pPr marL="1920240">
              <a:defRPr sz="1600"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6812" y="1905000"/>
            <a:ext cx="4416552" cy="762000"/>
          </a:xfrm>
        </p:spPr>
        <p:txBody>
          <a:bodyPr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6812" y="2743200"/>
            <a:ext cx="4416552" cy="34290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ru-RU" noProof="0" smtClean="0"/>
              <a:t>04.04.2016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ru-RU" noProof="0" smtClean="0"/>
              <a:t>04.04.2016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 bwMode="hidden">
          <a:xfrm>
            <a:off x="0" y="1"/>
            <a:ext cx="12188825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ru-RU" noProof="0" smtClean="0"/>
              <a:t>04.04.2016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15"/>
          <p:cNvSpPr>
            <a:spLocks/>
          </p:cNvSpPr>
          <p:nvPr/>
        </p:nvSpPr>
        <p:spPr bwMode="auto">
          <a:xfrm>
            <a:off x="4494212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189723"/>
            <a:ext cx="9144000" cy="1144556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514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ru-RU" noProof="0" smtClean="0"/>
              <a:t>04.04.2016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568" y="2087880"/>
            <a:ext cx="5791200" cy="3886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15"/>
          <p:cNvSpPr>
            <a:spLocks/>
          </p:cNvSpPr>
          <p:nvPr/>
        </p:nvSpPr>
        <p:spPr bwMode="auto">
          <a:xfrm>
            <a:off x="1522413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189723"/>
            <a:ext cx="9144000" cy="1144556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23211" y="3429000"/>
            <a:ext cx="2743200" cy="2514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6975-C014-42E5-BFA6-B8D5FDD3B81F}" type="datetimeFigureOut">
              <a:rPr lang="ru-RU" noProof="0" smtClean="0"/>
              <a:t>04.04.2016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167E-EA96-4147-81DE-549160052C22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06880" y="2087880"/>
            <a:ext cx="5784978" cy="3886200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189723"/>
            <a:ext cx="9144000" cy="1144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/>
              <a:t>Образец 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1628776"/>
            <a:ext cx="12188825" cy="522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 16"/>
          <p:cNvSpPr/>
          <p:nvPr/>
        </p:nvSpPr>
        <p:spPr bwMode="hidden">
          <a:xfrm>
            <a:off x="0" y="1535908"/>
            <a:ext cx="12188825" cy="5322093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08721" y="6420898"/>
            <a:ext cx="964036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2466975-C014-42E5-BFA6-B8D5FDD3B81F}" type="datetimeFigureOut">
              <a:rPr lang="ru-RU" noProof="0" smtClean="0"/>
              <a:t>04.04.2016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3" y="6420898"/>
            <a:ext cx="7010399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027920" y="6420898"/>
            <a:ext cx="638493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93B167E-EA96-4147-81DE-549160052C22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38" name="Полилиния 9"/>
          <p:cNvSpPr>
            <a:spLocks/>
          </p:cNvSpPr>
          <p:nvPr/>
        </p:nvSpPr>
        <p:spPr bwMode="white">
          <a:xfrm>
            <a:off x="1057" y="1470256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3" r:id="rId10"/>
    <p:sldLayoutId id="214748367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9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2625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72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15468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indent="-274320" algn="l" defTabSz="914400" rtl="0" eaLnBrk="1" latinLnBrk="0" hangingPunct="1">
        <a:lnSpc>
          <a:spcPct val="90000"/>
        </a:lnSpc>
        <a:spcBef>
          <a:spcPts val="600"/>
        </a:spcBef>
        <a:buSzPct val="9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defTabSz="914400">
              <a:lnSpc>
                <a:spcPct val="8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652825"/>
                </a:solidFill>
                <a:latin typeface="Corbel"/>
              </a:rPr>
              <a:t>Саванны</a:t>
            </a:r>
            <a:endParaRPr lang="ru-RU" sz="6000" b="0" i="0" dirty="0">
              <a:solidFill>
                <a:srgbClr val="652825"/>
              </a:solidFill>
              <a:latin typeface="Corbel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buNone/>
            </a:pPr>
            <a:r>
              <a:rPr lang="ru-RU" dirty="0">
                <a:solidFill>
                  <a:srgbClr val="652825"/>
                </a:solidFill>
              </a:rPr>
              <a:t>Животный и растительный мир</a:t>
            </a:r>
            <a:endParaRPr lang="ru-RU" b="0" i="0" dirty="0">
              <a:solidFill>
                <a:srgbClr val="652825"/>
              </a:solidFill>
            </a:endParaRPr>
          </a:p>
          <a:p>
            <a:pPr marL="0" indent="0" algn="l"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Животный мир саванны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2348880"/>
            <a:ext cx="42486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ru-RU" dirty="0"/>
              <a:t>Лев является царем четвероногих.</a:t>
            </a:r>
          </a:p>
          <a:p>
            <a:pPr algn="just"/>
            <a:r>
              <a:rPr lang="ru-RU" altLang="ru-RU" dirty="0"/>
              <a:t>Львы имеют различную окраску. Некоторые из них темно-красные, другие желтые или белые, некоторые черные.</a:t>
            </a:r>
          </a:p>
          <a:p>
            <a:pPr algn="just"/>
            <a:r>
              <a:rPr lang="ru-RU" altLang="ru-RU" dirty="0"/>
              <a:t>Лев - животное гордое, смелое, сильное и мужественное. Он стремится к победе, но при этом он мирный, справедливый и верен тем, с кем он живет. Своих детенышей он очень любит и защищает их не щадя жизни.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9638" y="1700213"/>
            <a:ext cx="3096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Лев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380" y="2420887"/>
            <a:ext cx="4860033" cy="303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2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Животный мир саванны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2348880"/>
            <a:ext cx="417666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ru-RU" dirty="0"/>
              <a:t>Зебры - солнечные лошади.</a:t>
            </a:r>
          </a:p>
          <a:p>
            <a:pPr algn="just"/>
            <a:r>
              <a:rPr lang="ru-RU" altLang="ru-RU" dirty="0"/>
              <a:t>Они любят солнце, избегают лесистой местности. Зебры предпочитают открытые пространства — степи, саванны, позволяющие увидеть врага издали. Зебра не кочующее животное. Встретить в саванне стадо зебр — верный признак того, что поблизости есть вода.</a:t>
            </a:r>
          </a:p>
          <a:p>
            <a:pPr algn="just"/>
            <a:r>
              <a:rPr lang="ru-RU" altLang="ru-RU" dirty="0"/>
              <a:t>Зебра - белая с черными полосами, а не наоборот.  Каждая зебра имеет уникальный рисунок из чёрных и белых полос, подобно отпечаткам пальцев у человека. По рисунку детёныш зебры узнает свою мать.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9638" y="1700213"/>
            <a:ext cx="3096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Зебра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918" y="2492896"/>
            <a:ext cx="5210495" cy="352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Животный мир саванны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2348880"/>
            <a:ext cx="42486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/>
              <a:t>Большой куду  — африканский вид антилоп, встречается прежде всего в саваннах, которые являются переходной формой между лесами и голой степью.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ru-RU" dirty="0"/>
              <a:t>Это стройная, крупная (высотой до 1,5 м в холке) антилопа, нежного голубовато или желтовато-серого цвета, с узкими белыми поперечными полосами на боках, с небольшой гривой и подвесом из жестких удлиненных волос на горле. Главное украшение большого куду — рога, закрученные широкой свободной спиралью и достигающие более 1,5 м длины. Самки, как и у других представителей рода, рогов не имеют.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9638" y="1700213"/>
            <a:ext cx="3096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Большой куду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582" y="2492896"/>
            <a:ext cx="4670831" cy="350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94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Животный мир саванны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2348880"/>
            <a:ext cx="42486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ru-RU" dirty="0"/>
              <a:t>Газель Гранта имеет длинные лировидные рога,  длина тела этих газелей 140—175 см, высота — 80—100 см и масса — 35—85 кг.</a:t>
            </a:r>
          </a:p>
          <a:p>
            <a:pPr algn="just"/>
            <a:r>
              <a:rPr lang="ru-RU" altLang="ru-RU" dirty="0"/>
              <a:t>Детёныша газель стережет  с расстояния 100—300 м, внимательно осматривая окружающую местность. Если вблизи появляется шакал, она бесстрашно устремляется к нему и отгоняет врага прочь ударами рогов.  А вот от гиены она спасает своего детёныша совсем по-другому. Газель увлекает детёныша на другую сторону холма, прячет его в траве и появляется перед гиеной с другой стороны.</a:t>
            </a:r>
          </a:p>
          <a:p>
            <a:pPr algn="just"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09638" y="1700213"/>
            <a:ext cx="3096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Газель Гранта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861" y="2420888"/>
            <a:ext cx="4607552" cy="345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81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Животный мир саванны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2348880"/>
            <a:ext cx="410465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ru-RU" dirty="0"/>
              <a:t>На первый взгляд, бородавочник напоминает кабана с несколько приплюснутой, очень крупной головой. Прежде всего бросаются в глаза шесть бородавок, расположенных симметрично по периметру морды, а также изогнутые, достигающие длины до 60 см, клыки.</a:t>
            </a:r>
          </a:p>
          <a:p>
            <a:pPr algn="just"/>
            <a:r>
              <a:rPr lang="ru-RU" altLang="ru-RU" dirty="0"/>
              <a:t>При рытье земли бородавочники сгибают передние лапы в суставах и опускаются на «локти», на которых с большой лёгкостью ползут вперёд. Эту же позу они принимают во время питья воды из ручьёв.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9638" y="1700213"/>
            <a:ext cx="3096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Бородавочник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798" y="2492896"/>
            <a:ext cx="4874352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Животный мир саванны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2348880"/>
            <a:ext cx="4104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ru-RU" dirty="0"/>
              <a:t>Гиена считается разновидностью волка и внешне похожа на него, как и формой зубов, прожорливостью и хищным характером. Пятнистые гиены в основном охотятся сами, и реже поедают падаль. Вой пятнистой гиены похож на хохот. Ночью гиены видят прекрасно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9638" y="1700213"/>
            <a:ext cx="3096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Гиена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157" y="2492896"/>
            <a:ext cx="4792993" cy="346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Животный мир саванны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2348880"/>
            <a:ext cx="38886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Легкий шорох травы выдает присутствие иных обитателей. Это змеи. Здесь их очень много, и самая страшная из них — аспид. Его боятся и человек, и животные: укус аспида смертелен.</a:t>
            </a:r>
            <a:endParaRPr lang="ru-RU" alt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09638" y="1700213"/>
            <a:ext cx="3096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Змеи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913" y="2503006"/>
            <a:ext cx="47625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1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Животный мир саванны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2124908"/>
            <a:ext cx="49687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Африканский страус — самая крупная из современных птиц: высотой до 270 см и массой до 156 кг. Страус имеет плотное телосложение, длинную шею и небольшую уплощённую голову. Глаза большие, с густыми ресницами на верхнем веке. Каждый глаз размером с мозг. Ротовая щель доходит до глаз. Страусы — нелетающие птицы. Крылья у страусов недоразвитые; два пальца на них заканчиваются когтями, или шпорами. Легенда, что напуганный страус прячет голову в песок, вероятно, происходит от того факта, что самка страуса, сидящая на гнезде, в случае опасности распластывает по земле шею и голову, стремясь стать незаметной на фоне окружающей саванны.</a:t>
            </a:r>
            <a:endParaRPr lang="ru-RU" alt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09638" y="1700213"/>
            <a:ext cx="3096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Страус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57" y="2276872"/>
            <a:ext cx="4128456" cy="309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9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Животный мир саванны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2124908"/>
            <a:ext cx="396063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Гнездится небольшими группами на деревьях. Питается падалью, в основном трупами копытных. Обычно птицы молчаливы. Их голоса можно услышать, когда идёт делёжка туши, при этом доминирующие птицы шипят, а остальные — издают </a:t>
            </a:r>
            <a:r>
              <a:rPr lang="ru-RU" dirty="0" err="1"/>
              <a:t>визги</a:t>
            </a:r>
            <a:r>
              <a:rPr lang="ru-RU" dirty="0"/>
              <a:t>, похожие на поросячьи, или своеобразно чирикают. Типичный </a:t>
            </a:r>
            <a:r>
              <a:rPr lang="ru-RU" dirty="0" err="1"/>
              <a:t>падальшик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В поисках пищи африканский гриф поднимается на восходящих потоках на высоту 200—500 м.</a:t>
            </a:r>
            <a:endParaRPr lang="ru-RU" alt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09638" y="1700213"/>
            <a:ext cx="3096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Африканский гриф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481" y="2276872"/>
            <a:ext cx="4724981" cy="310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4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Животный мир саванны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2124908"/>
            <a:ext cx="388863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Длина тела 75—88 см, хвост довольно короткий, крылья широкие, до 2,4 м в размахе, ноги оперены до пальцев. Гнездятся на земле, скалах или деревьях. Питаются мелкими и средней величины позвоночными (высматривают, паря в воздухе, или подкарауливают, сидя на возвышенном месте), иногда падалью. Численность сокращается.</a:t>
            </a:r>
            <a:endParaRPr lang="ru-RU" alt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09638" y="1700213"/>
            <a:ext cx="3096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Орел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420" y="2145171"/>
            <a:ext cx="4499993" cy="359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6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Что такое саванны?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73732" y="1905000"/>
            <a:ext cx="9756775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400" b="1" dirty="0"/>
              <a:t>Саванны — об­ширные прост­ранства, покры­тые травянистой растительностью с редко разбро­санными акация­ми, баобабами и кустарниками.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260" y="3061186"/>
            <a:ext cx="6165718" cy="346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38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0036" y="2996952"/>
            <a:ext cx="7560840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54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8653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Где находятся саванны?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1905000"/>
            <a:ext cx="975677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Саванны располагаются в </a:t>
            </a:r>
            <a:r>
              <a:rPr lang="ru-RU" sz="2400" dirty="0" err="1"/>
              <a:t>приэкваториальных</a:t>
            </a:r>
            <a:r>
              <a:rPr lang="ru-RU" sz="2400" dirty="0"/>
              <a:t> поясах Северного и Южного полушарий.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Когда говорят про саванну, то обычно имеют ввиду африканскую. Но саванны находятся на всех континентах кроме Антарктиды. </a:t>
            </a:r>
          </a:p>
        </p:txBody>
      </p:sp>
      <p:pic>
        <p:nvPicPr>
          <p:cNvPr id="4" name="Picture 2" descr="http://upload.wikimedia.org/wikipedia/commons/4/48/Awmapworld.PNG?uselang=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881" y="3429000"/>
            <a:ext cx="705555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40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75968"/>
            <a:ext cx="9144000" cy="1144556"/>
          </a:xfrm>
        </p:spPr>
        <p:txBody>
          <a:bodyPr/>
          <a:lstStyle/>
          <a:p>
            <a:r>
              <a:rPr lang="ru-RU" dirty="0"/>
              <a:t>Климат саванн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3999" y="1674747"/>
            <a:ext cx="975677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dirty="0"/>
              <a:t>Климат саванн — тропический. Здесь очень четко выражены два сезона — сухой и влаж­ный.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9638" y="5556302"/>
            <a:ext cx="4680718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600" dirty="0"/>
              <a:t>В сухой период жара достигает 50°. В это время саванна производит унылое впечатле­ние: пожелтевшие и засохшие травы, лишенные листвы деревья, красно-бурая, растрескавшая­ся почва.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866" y="2510238"/>
            <a:ext cx="3832261" cy="28741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18352" y="5556302"/>
            <a:ext cx="435597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600" dirty="0"/>
              <a:t>Но вот начинаются дожди, и саванна ожи­вает буквально на глазах. Всюду зеленеют растущие группами или в одиночку деревья и кустарники.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09" y="2510237"/>
            <a:ext cx="3857107" cy="289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55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05679"/>
          </a:xfrm>
        </p:spPr>
        <p:txBody>
          <a:bodyPr/>
          <a:lstStyle/>
          <a:p>
            <a:r>
              <a:rPr lang="ru-RU" dirty="0"/>
              <a:t>Растения саванн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5157192"/>
            <a:ext cx="98285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/>
              <a:t>Самое крупное растение африканских са­ванн — баобаб. Он не выше нашей сосны, но ствол его чрезвычайно толст — до 10 </a:t>
            </a:r>
            <a:r>
              <a:rPr lang="ru-RU" sz="2000" i="1" dirty="0"/>
              <a:t>м </a:t>
            </a:r>
            <a:r>
              <a:rPr lang="ru-RU" sz="2000" dirty="0"/>
              <a:t>в попе­речнике. Внешне это дерево непривлекательно, красивы лишь его крупные белые цветы. Плоды баобаба невкусны, но для обезьян — насто­ящее лакомство.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9638" y="1779753"/>
            <a:ext cx="374441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Баобаб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38" y="2296057"/>
            <a:ext cx="3384574" cy="24242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4" y="2296057"/>
            <a:ext cx="3343672" cy="24156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92" y="2296057"/>
            <a:ext cx="2869649" cy="241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3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Растения саванн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5445224"/>
            <a:ext cx="9756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/>
              <a:t>В саваннах Австралии растут эвкалипты — гигантские деревья высотой до 150 </a:t>
            </a:r>
            <a:r>
              <a:rPr lang="ru-RU" sz="2000" i="1" dirty="0"/>
              <a:t>м. </a:t>
            </a:r>
            <a:r>
              <a:rPr lang="ru-RU" sz="2000" dirty="0"/>
              <a:t>Их много видов. У некоторых видов эвкалиптов листья могут поворачиваться к солнечным лучам ребром и поэтому не дают почти никакой тени, но это уменьшает испарение влаги.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9638" y="1772816"/>
            <a:ext cx="396044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Эвкалипты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38" y="2276872"/>
            <a:ext cx="4185785" cy="28022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295" y="2298569"/>
            <a:ext cx="3751064" cy="28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7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Растения саванн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31214" y="5698911"/>
            <a:ext cx="975677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400" dirty="0"/>
              <a:t>Сре­ди редко разбросанных деревьев встречается скрэб — густые заросли акации </a:t>
            </a:r>
            <a:r>
              <a:rPr lang="ru-RU" sz="2400" dirty="0" err="1"/>
              <a:t>бриголоу</a:t>
            </a:r>
            <a:r>
              <a:rPr lang="ru-RU" sz="2400" dirty="0"/>
              <a:t>, пустынного дуба, сандалового дерева.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42" y="2492896"/>
            <a:ext cx="3745910" cy="28094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206" y="2458924"/>
            <a:ext cx="3791207" cy="28434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8342" y="1686045"/>
            <a:ext cx="280851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Скрэб</a:t>
            </a:r>
          </a:p>
        </p:txBody>
      </p:sp>
    </p:spTree>
    <p:extLst>
      <p:ext uri="{BB962C8B-B14F-4D97-AF65-F5344CB8AC3E}">
        <p14:creationId xmlns:p14="http://schemas.microsoft.com/office/powerpoint/2010/main" val="342803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1664"/>
            <a:ext cx="9144000" cy="1144556"/>
          </a:xfrm>
        </p:spPr>
        <p:txBody>
          <a:bodyPr/>
          <a:lstStyle/>
          <a:p>
            <a:r>
              <a:rPr lang="ru-RU" dirty="0"/>
              <a:t>Животный мир саванны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2473158"/>
            <a:ext cx="5511910" cy="402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/>
              <a:t>Африканский слон является самым крупным из ныне живущих наземных животных.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ru-RU" dirty="0"/>
              <a:t>Саванновый африканский слон имеет массивное тяжёлое тело; большую голову на короткой шее; толстые конечности; огромные уши; верхние резцы, превратившиеся в бивни; длинный мускулистый хобот.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ru-RU" dirty="0"/>
              <a:t>Слоны плохо видят (на расстояние не более 20 м), однако у них прекрасное обоняние и слух.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ru-RU" dirty="0"/>
              <a:t>Несмотря на массивное сложение, слоны удивительно подвижны. Хорошо плавают или передвигаются по дну водоёма, выставив над водой только хобот.</a:t>
            </a:r>
          </a:p>
          <a:p>
            <a:pPr>
              <a:lnSpc>
                <a:spcPct val="90000"/>
              </a:lnSpc>
            </a:pP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94205" y="1725347"/>
            <a:ext cx="417666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Африканский слон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095" y="1700213"/>
            <a:ext cx="3228064" cy="482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62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638" y="228600"/>
            <a:ext cx="9144000" cy="1144556"/>
          </a:xfrm>
        </p:spPr>
        <p:txBody>
          <a:bodyPr/>
          <a:lstStyle/>
          <a:p>
            <a:r>
              <a:rPr lang="ru-RU" dirty="0"/>
              <a:t>Животный мир саванны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9638" y="2348880"/>
            <a:ext cx="55448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ru-RU" b="1" dirty="0"/>
              <a:t>ЖИРАФ</a:t>
            </a:r>
            <a:r>
              <a:rPr lang="ru-RU" altLang="ru-RU" dirty="0"/>
              <a:t> – самое высокое из современных животных. Золотисто-желтая пятнистая окраска, рост до пяти с половиной метров, удивительно грациозные движения.</a:t>
            </a:r>
          </a:p>
          <a:p>
            <a:pPr algn="just"/>
            <a:r>
              <a:rPr lang="ru-RU" altLang="ru-RU" dirty="0"/>
              <a:t>А какие большие карие глаза с длинными ресницами!</a:t>
            </a:r>
          </a:p>
          <a:p>
            <a:pPr algn="just"/>
            <a:r>
              <a:rPr lang="ru-RU" altLang="ru-RU" dirty="0"/>
              <a:t> Бегают жирафы довольно быстро - до 50 километров в час. Могут переплыть реку и перепрыгнуть забор высотой в полтора метра.</a:t>
            </a:r>
          </a:p>
          <a:p>
            <a:pPr algn="just"/>
            <a:r>
              <a:rPr lang="ru-RU" altLang="ru-RU" dirty="0"/>
              <a:t>Пятнистый рисунок на шее жирафа никогда не повторяется, как отпечатки пальцев у человека. </a:t>
            </a:r>
          </a:p>
          <a:p>
            <a:pPr algn="just"/>
            <a:r>
              <a:rPr lang="ru-RU" altLang="ru-RU" dirty="0"/>
              <a:t>У жирафов самое большое сердце и самое высокое кровяное давление из всех наземных животных. </a:t>
            </a:r>
            <a:br>
              <a:rPr lang="ru-RU" altLang="ru-RU" dirty="0"/>
            </a:br>
            <a:r>
              <a:rPr lang="ru-RU" altLang="ru-RU" dirty="0"/>
              <a:t>У жирафов абсолютно черный язык, длина которого может доходить до 45 см.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09638" y="1700213"/>
            <a:ext cx="3096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Жираф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08" y="1700213"/>
            <a:ext cx="3701554" cy="484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0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arthtones_16x9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Earthtones_16x9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tint val="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80000"/>
              </a:schemeClr>
            </a:duotone>
          </a:blip>
          <a:stretch/>
        </a:blipFill>
      </a:bgFillStyleLst>
    </a:fmtScheme>
  </a:themeElements>
  <a:objectDefaults>
    <a:lnDef>
      <a:spPr>
        <a:ln w="28575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Earthtones_16x9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Earthtones_16x9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41275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D8BBA81-7B49-4987-A5B2-DF5B7D8F12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в тонах земли (широкоэкранный формат)</Template>
  <TotalTime>0</TotalTime>
  <Words>1082</Words>
  <Application>Microsoft Office PowerPoint</Application>
  <PresentationFormat>Произвольный</PresentationFormat>
  <Paragraphs>72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Corbel</vt:lpstr>
      <vt:lpstr>Wingdings</vt:lpstr>
      <vt:lpstr>Earthtones_16x9</vt:lpstr>
      <vt:lpstr>Саванны</vt:lpstr>
      <vt:lpstr>Что такое саванны?</vt:lpstr>
      <vt:lpstr>Где находятся саванны?</vt:lpstr>
      <vt:lpstr>Климат саванн</vt:lpstr>
      <vt:lpstr>Растения саванн</vt:lpstr>
      <vt:lpstr>Растения саванн</vt:lpstr>
      <vt:lpstr>Растения саванн</vt:lpstr>
      <vt:lpstr>Животный мир саванны</vt:lpstr>
      <vt:lpstr>Животный мир саванны</vt:lpstr>
      <vt:lpstr>Животный мир саванны</vt:lpstr>
      <vt:lpstr>Животный мир саванны</vt:lpstr>
      <vt:lpstr>Животный мир саванны</vt:lpstr>
      <vt:lpstr>Животный мир саванны</vt:lpstr>
      <vt:lpstr>Животный мир саванны</vt:lpstr>
      <vt:lpstr>Животный мир саванны</vt:lpstr>
      <vt:lpstr>Животный мир саванны</vt:lpstr>
      <vt:lpstr>Животный мир саванны</vt:lpstr>
      <vt:lpstr>Животный мир саванны</vt:lpstr>
      <vt:lpstr>Животный мир саванны</vt:lpstr>
      <vt:lpstr>Презентация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2016-03-12T17:10:26Z</dcterms:created>
  <dcterms:modified xsi:type="dcterms:W3CDTF">2016-04-04T15:47:18Z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TC028010659991</vt:lpwstr>
  </property>
</Properties>
</file>