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10.05.2016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10.05.2016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416028"/>
            <a:ext cx="10058400" cy="1783919"/>
          </a:xfrm>
        </p:spPr>
        <p:txBody>
          <a:bodyPr>
            <a:normAutofit/>
          </a:bodyPr>
          <a:lstStyle/>
          <a:p>
            <a:pPr algn="l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400" dirty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>Имя существительное</a:t>
            </a:r>
            <a:endParaRPr lang="ru-RU" sz="5400" b="1" i="0" baseline="0" dirty="0">
              <a:solidFill>
                <a:srgbClr val="514A4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20301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/>
              <a:t>Род. </a:t>
            </a:r>
            <a:r>
              <a:rPr lang="ru-RU" sz="3600" cap="none" dirty="0">
                <a:solidFill>
                  <a:schemeClr val="tx1"/>
                </a:solidFill>
              </a:rPr>
              <a:t>Мужской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100" i="1" cap="none" dirty="0"/>
              <a:t>(он, мой)</a:t>
            </a:r>
            <a:br>
              <a:rPr lang="ru-RU" sz="3100" i="1" cap="none" dirty="0"/>
            </a:br>
            <a:r>
              <a:rPr lang="ru-RU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4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И.п</a:t>
            </a:r>
            <a:r>
              <a:rPr lang="ru-RU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4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ед.ч</a:t>
            </a:r>
            <a:r>
              <a:rPr lang="ru-RU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3100" i="1" cap="none" dirty="0"/>
              <a:t>-     ; -а,-я,-о,-е,-ой,-</a:t>
            </a:r>
            <a:r>
              <a:rPr lang="ru-RU" sz="3100" i="1" cap="none" dirty="0" err="1"/>
              <a:t>ий</a:t>
            </a:r>
            <a:r>
              <a:rPr lang="ru-RU" sz="3100" i="1" cap="none" dirty="0"/>
              <a:t>,-</a:t>
            </a:r>
            <a:r>
              <a:rPr lang="ru-RU" sz="3100" i="1" cap="none" dirty="0" err="1"/>
              <a:t>ый</a:t>
            </a:r>
            <a:endParaRPr lang="ru-RU" sz="31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399" y="2441196"/>
            <a:ext cx="9920682" cy="3800213"/>
          </a:xfrm>
        </p:spPr>
        <p:txBody>
          <a:bodyPr>
            <a:noAutofit/>
          </a:bodyPr>
          <a:lstStyle/>
          <a:p>
            <a:r>
              <a:rPr lang="ru-RU" sz="2200" dirty="0"/>
              <a:t>Одушевленные ласкательные существительные, обозначающие лиц мужского пола или животных, образованные от существительных м. р. с помощью </a:t>
            </a:r>
            <a:r>
              <a:rPr lang="ru-RU" sz="2200" dirty="0" err="1"/>
              <a:t>суф</a:t>
            </a:r>
            <a:r>
              <a:rPr lang="ru-RU" sz="2200" dirty="0"/>
              <a:t>. </a:t>
            </a:r>
            <a:r>
              <a:rPr lang="ru-RU" sz="2200" b="1" i="1" dirty="0">
                <a:solidFill>
                  <a:srgbClr val="A85229"/>
                </a:solidFill>
              </a:rPr>
              <a:t>–</a:t>
            </a:r>
            <a:r>
              <a:rPr lang="ru-RU" sz="2200" b="1" i="1" dirty="0" err="1">
                <a:solidFill>
                  <a:srgbClr val="A85229"/>
                </a:solidFill>
              </a:rPr>
              <a:t>ишк</a:t>
            </a:r>
            <a:r>
              <a:rPr lang="ru-RU" sz="2200" b="1" i="1" dirty="0">
                <a:solidFill>
                  <a:srgbClr val="A85229"/>
                </a:solidFill>
              </a:rPr>
              <a:t>-, -</a:t>
            </a:r>
            <a:r>
              <a:rPr lang="ru-RU" sz="2200" b="1" i="1" dirty="0" err="1">
                <a:solidFill>
                  <a:srgbClr val="A85229"/>
                </a:solidFill>
              </a:rPr>
              <a:t>ушк</a:t>
            </a:r>
            <a:r>
              <a:rPr lang="ru-RU" sz="2200" b="1" i="1" dirty="0">
                <a:solidFill>
                  <a:srgbClr val="A85229"/>
                </a:solidFill>
              </a:rPr>
              <a:t>-</a:t>
            </a:r>
            <a:r>
              <a:rPr lang="ru-RU" sz="2200" dirty="0"/>
              <a:t> с окончанием </a:t>
            </a:r>
            <a:r>
              <a:rPr lang="ru-RU" sz="2200" b="1" dirty="0">
                <a:solidFill>
                  <a:srgbClr val="A85229"/>
                </a:solidFill>
              </a:rPr>
              <a:t>–а</a:t>
            </a:r>
            <a:r>
              <a:rPr lang="ru-RU" sz="2200" dirty="0"/>
              <a:t>:</a:t>
            </a:r>
          </a:p>
          <a:p>
            <a:pPr marL="45720" indent="0">
              <a:buNone/>
            </a:pPr>
            <a:r>
              <a:rPr lang="ru-RU" sz="2200" i="1" dirty="0">
                <a:solidFill>
                  <a:srgbClr val="A85229"/>
                </a:solidFill>
              </a:rPr>
              <a:t>         </a:t>
            </a:r>
            <a:r>
              <a:rPr lang="ru-RU" sz="2200" i="1" dirty="0"/>
              <a:t>парнишк</a:t>
            </a:r>
            <a:r>
              <a:rPr lang="ru-RU" sz="2200" i="1" dirty="0">
                <a:solidFill>
                  <a:srgbClr val="A85229"/>
                </a:solidFill>
              </a:rPr>
              <a:t>а</a:t>
            </a:r>
            <a:r>
              <a:rPr lang="ru-RU" sz="2200" i="1" dirty="0"/>
              <a:t>, дедушк</a:t>
            </a:r>
            <a:r>
              <a:rPr lang="ru-RU" sz="2200" i="1" dirty="0">
                <a:solidFill>
                  <a:srgbClr val="A85229"/>
                </a:solidFill>
              </a:rPr>
              <a:t>а</a:t>
            </a:r>
          </a:p>
          <a:p>
            <a:r>
              <a:rPr lang="ru-RU" sz="2200" dirty="0"/>
              <a:t>Неодушевленные ласкательные существительные с </a:t>
            </a:r>
            <a:r>
              <a:rPr lang="ru-RU" sz="2200" dirty="0" err="1"/>
              <a:t>суф</a:t>
            </a:r>
            <a:r>
              <a:rPr lang="ru-RU" sz="2200" dirty="0"/>
              <a:t>. </a:t>
            </a:r>
            <a:r>
              <a:rPr lang="ru-RU" sz="2200" b="1" i="1" dirty="0">
                <a:solidFill>
                  <a:srgbClr val="A85229"/>
                </a:solidFill>
              </a:rPr>
              <a:t>–</a:t>
            </a:r>
            <a:r>
              <a:rPr lang="ru-RU" sz="2200" b="1" i="1" dirty="0" err="1">
                <a:solidFill>
                  <a:srgbClr val="A85229"/>
                </a:solidFill>
              </a:rPr>
              <a:t>ишк</a:t>
            </a:r>
            <a:r>
              <a:rPr lang="ru-RU" sz="2200" b="1" i="1" dirty="0">
                <a:solidFill>
                  <a:srgbClr val="A85229"/>
                </a:solidFill>
              </a:rPr>
              <a:t>-, -</a:t>
            </a:r>
            <a:r>
              <a:rPr lang="ru-RU" sz="2200" b="1" i="1" dirty="0" err="1">
                <a:solidFill>
                  <a:srgbClr val="A85229"/>
                </a:solidFill>
              </a:rPr>
              <a:t>ушк</a:t>
            </a:r>
            <a:r>
              <a:rPr lang="ru-RU" sz="2200" b="1" i="1" dirty="0">
                <a:solidFill>
                  <a:srgbClr val="A85229"/>
                </a:solidFill>
              </a:rPr>
              <a:t>-</a:t>
            </a:r>
            <a:r>
              <a:rPr lang="ru-RU" sz="2200" dirty="0"/>
              <a:t> и окончанием </a:t>
            </a:r>
            <a:r>
              <a:rPr lang="ru-RU" sz="2200" b="1" dirty="0">
                <a:solidFill>
                  <a:srgbClr val="A85229"/>
                </a:solidFill>
              </a:rPr>
              <a:t>–о</a:t>
            </a:r>
            <a:r>
              <a:rPr lang="ru-RU" sz="2200" dirty="0"/>
              <a:t>, образованные от сущ. </a:t>
            </a:r>
            <a:r>
              <a:rPr lang="ru-RU" sz="2200" dirty="0" err="1"/>
              <a:t>м.р</a:t>
            </a:r>
            <a:r>
              <a:rPr lang="ru-RU" sz="2200" dirty="0"/>
              <a:t>.:</a:t>
            </a:r>
          </a:p>
          <a:p>
            <a:pPr marL="45720" indent="0">
              <a:buNone/>
            </a:pPr>
            <a:r>
              <a:rPr lang="ru-RU" sz="2200" dirty="0"/>
              <a:t>        </a:t>
            </a:r>
            <a:r>
              <a:rPr lang="ru-RU" sz="2200" i="1" dirty="0"/>
              <a:t>городишк</a:t>
            </a:r>
            <a:r>
              <a:rPr lang="ru-RU" sz="2200" i="1" dirty="0">
                <a:solidFill>
                  <a:srgbClr val="A85229"/>
                </a:solidFill>
              </a:rPr>
              <a:t>о</a:t>
            </a:r>
            <a:r>
              <a:rPr lang="ru-RU" sz="2200" i="1" dirty="0"/>
              <a:t>, хлебушк</a:t>
            </a:r>
            <a:r>
              <a:rPr lang="ru-RU" sz="2200" i="1" dirty="0">
                <a:solidFill>
                  <a:srgbClr val="A85229"/>
                </a:solidFill>
              </a:rPr>
              <a:t>о</a:t>
            </a:r>
            <a:r>
              <a:rPr lang="ru-RU" sz="2200" i="1" dirty="0"/>
              <a:t> </a:t>
            </a:r>
          </a:p>
          <a:p>
            <a:pPr marL="45720" indent="0">
              <a:buNone/>
            </a:pPr>
            <a:r>
              <a:rPr lang="ru-RU" sz="2800" dirty="0"/>
              <a:t>    </a:t>
            </a:r>
            <a:endParaRPr lang="ru-RU" sz="3600" b="1" i="1" dirty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6816" y="1778467"/>
            <a:ext cx="218111" cy="243282"/>
          </a:xfrm>
          <a:prstGeom prst="rect">
            <a:avLst/>
          </a:prstGeom>
          <a:noFill/>
          <a:ln w="38100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2617365" y="3590488"/>
            <a:ext cx="486562" cy="117449"/>
            <a:chOff x="587229" y="3682767"/>
            <a:chExt cx="346308" cy="14261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587229" y="3682767"/>
              <a:ext cx="17616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763398" y="3682767"/>
              <a:ext cx="17013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3793222" y="3590488"/>
            <a:ext cx="486562" cy="117449"/>
            <a:chOff x="587229" y="3682767"/>
            <a:chExt cx="346308" cy="142616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587229" y="3682767"/>
              <a:ext cx="17616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763398" y="3682767"/>
              <a:ext cx="17013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2634142" y="4950903"/>
            <a:ext cx="486562" cy="117449"/>
            <a:chOff x="587229" y="3682767"/>
            <a:chExt cx="346308" cy="142616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587229" y="3682767"/>
              <a:ext cx="17616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63398" y="3682767"/>
              <a:ext cx="17013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3940070" y="4945314"/>
            <a:ext cx="486562" cy="117449"/>
            <a:chOff x="587229" y="3682767"/>
            <a:chExt cx="346308" cy="142616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587229" y="3682767"/>
              <a:ext cx="17616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63398" y="3682767"/>
              <a:ext cx="17013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33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20301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/>
              <a:t>Род. </a:t>
            </a:r>
            <a:r>
              <a:rPr lang="ru-RU" sz="3600" cap="none" dirty="0">
                <a:solidFill>
                  <a:schemeClr val="tx1"/>
                </a:solidFill>
              </a:rPr>
              <a:t>Мужской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100" i="1" cap="none" dirty="0"/>
              <a:t>(он, мой)</a:t>
            </a:r>
            <a:br>
              <a:rPr lang="ru-RU" sz="3100" i="1" cap="none" dirty="0"/>
            </a:br>
            <a:r>
              <a:rPr lang="ru-RU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4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И.п</a:t>
            </a:r>
            <a:r>
              <a:rPr lang="ru-RU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4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ед.ч</a:t>
            </a:r>
            <a:r>
              <a:rPr lang="ru-RU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3100" i="1" cap="none" dirty="0"/>
              <a:t>-     ; -а,-я,-о,-е,-ой,-</a:t>
            </a:r>
            <a:r>
              <a:rPr lang="ru-RU" sz="3100" i="1" cap="none" dirty="0" err="1"/>
              <a:t>ий</a:t>
            </a:r>
            <a:r>
              <a:rPr lang="ru-RU" sz="3100" i="1" cap="none" dirty="0"/>
              <a:t>,-</a:t>
            </a:r>
            <a:r>
              <a:rPr lang="ru-RU" sz="3100" i="1" cap="none" dirty="0" err="1"/>
              <a:t>ый</a:t>
            </a:r>
            <a:endParaRPr lang="ru-RU" sz="31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399" y="2441196"/>
            <a:ext cx="9920682" cy="3800213"/>
          </a:xfrm>
        </p:spPr>
        <p:txBody>
          <a:bodyPr>
            <a:noAutofit/>
          </a:bodyPr>
          <a:lstStyle/>
          <a:p>
            <a:r>
              <a:rPr lang="ru-RU" sz="2200" dirty="0"/>
              <a:t>Существительные со значением </a:t>
            </a:r>
            <a:r>
              <a:rPr lang="ru-RU" sz="2200" dirty="0" err="1"/>
              <a:t>увеличительности</a:t>
            </a:r>
            <a:r>
              <a:rPr lang="ru-RU" sz="2200" dirty="0"/>
              <a:t>, образованные с помощью </a:t>
            </a:r>
            <a:r>
              <a:rPr lang="ru-RU" sz="2200" dirty="0" err="1"/>
              <a:t>суф</a:t>
            </a:r>
            <a:r>
              <a:rPr lang="ru-RU" sz="2200" dirty="0"/>
              <a:t>. </a:t>
            </a:r>
            <a:r>
              <a:rPr lang="ru-RU" sz="2200" b="1" i="1" dirty="0">
                <a:solidFill>
                  <a:srgbClr val="A85229"/>
                </a:solidFill>
              </a:rPr>
              <a:t>– ин-</a:t>
            </a:r>
            <a:r>
              <a:rPr lang="ru-RU" sz="2200" dirty="0"/>
              <a:t> (окончание </a:t>
            </a:r>
            <a:r>
              <a:rPr lang="ru-RU" sz="2200" b="1" dirty="0">
                <a:solidFill>
                  <a:srgbClr val="A85229"/>
                </a:solidFill>
              </a:rPr>
              <a:t>–а</a:t>
            </a:r>
            <a:r>
              <a:rPr lang="ru-RU" sz="2200" dirty="0"/>
              <a:t>) или </a:t>
            </a:r>
            <a:r>
              <a:rPr lang="ru-RU" sz="2200" dirty="0" err="1"/>
              <a:t>суф</a:t>
            </a:r>
            <a:r>
              <a:rPr lang="ru-RU" sz="2200" dirty="0"/>
              <a:t>. </a:t>
            </a:r>
            <a:r>
              <a:rPr lang="ru-RU" sz="2200" b="1" i="1" dirty="0">
                <a:solidFill>
                  <a:srgbClr val="A85229"/>
                </a:solidFill>
              </a:rPr>
              <a:t>–</a:t>
            </a:r>
            <a:r>
              <a:rPr lang="ru-RU" sz="2200" b="1" i="1" dirty="0" err="1">
                <a:solidFill>
                  <a:srgbClr val="A85229"/>
                </a:solidFill>
              </a:rPr>
              <a:t>ищ</a:t>
            </a:r>
            <a:r>
              <a:rPr lang="ru-RU" sz="2200" b="1" i="1" dirty="0">
                <a:solidFill>
                  <a:srgbClr val="A85229"/>
                </a:solidFill>
              </a:rPr>
              <a:t>-</a:t>
            </a:r>
            <a:r>
              <a:rPr lang="ru-RU" sz="2200" dirty="0"/>
              <a:t> (окончание </a:t>
            </a:r>
            <a:r>
              <a:rPr lang="ru-RU" sz="2200" b="1" dirty="0">
                <a:solidFill>
                  <a:srgbClr val="A85229"/>
                </a:solidFill>
              </a:rPr>
              <a:t>–е</a:t>
            </a:r>
            <a:r>
              <a:rPr lang="ru-RU" sz="2200" dirty="0"/>
              <a:t>):</a:t>
            </a:r>
          </a:p>
          <a:p>
            <a:pPr marL="45720" indent="0">
              <a:buNone/>
            </a:pPr>
            <a:r>
              <a:rPr lang="ru-RU" sz="2200" i="1" dirty="0">
                <a:solidFill>
                  <a:srgbClr val="A85229"/>
                </a:solidFill>
              </a:rPr>
              <a:t>         </a:t>
            </a:r>
            <a:r>
              <a:rPr lang="ru-RU" sz="2200" i="1" dirty="0"/>
              <a:t>домин</a:t>
            </a:r>
            <a:r>
              <a:rPr lang="ru-RU" sz="2200" i="1" dirty="0">
                <a:solidFill>
                  <a:srgbClr val="A85229"/>
                </a:solidFill>
              </a:rPr>
              <a:t>а</a:t>
            </a:r>
            <a:r>
              <a:rPr lang="ru-RU" sz="2200" i="1" dirty="0"/>
              <a:t>, домищ</a:t>
            </a:r>
            <a:r>
              <a:rPr lang="ru-RU" sz="2200" i="1" dirty="0">
                <a:solidFill>
                  <a:srgbClr val="A85229"/>
                </a:solidFill>
              </a:rPr>
              <a:t>е, </a:t>
            </a:r>
            <a:r>
              <a:rPr lang="ru-RU" sz="2200" i="1" dirty="0"/>
              <a:t>кирпичин</a:t>
            </a:r>
            <a:r>
              <a:rPr lang="ru-RU" sz="2200" i="1" dirty="0">
                <a:solidFill>
                  <a:srgbClr val="A85229"/>
                </a:solidFill>
              </a:rPr>
              <a:t>а, </a:t>
            </a:r>
            <a:r>
              <a:rPr lang="ru-RU" sz="2200" i="1" dirty="0"/>
              <a:t>топорищ</a:t>
            </a:r>
            <a:r>
              <a:rPr lang="ru-RU" sz="2200" i="1" dirty="0">
                <a:solidFill>
                  <a:srgbClr val="A85229"/>
                </a:solidFill>
              </a:rPr>
              <a:t>е</a:t>
            </a:r>
          </a:p>
          <a:p>
            <a:r>
              <a:rPr lang="ru-RU" sz="2200" dirty="0"/>
              <a:t>Слова, образованные путем перехода прилагательных и причастий в существительные, имеющие окончание </a:t>
            </a:r>
            <a:r>
              <a:rPr lang="ru-RU" sz="2200" b="1" dirty="0">
                <a:solidFill>
                  <a:srgbClr val="A85229"/>
                </a:solidFill>
              </a:rPr>
              <a:t>–ой</a:t>
            </a:r>
            <a:r>
              <a:rPr lang="ru-RU" sz="2200" dirty="0"/>
              <a:t>, </a:t>
            </a:r>
            <a:r>
              <a:rPr lang="ru-RU" sz="2200" b="1" dirty="0">
                <a:solidFill>
                  <a:srgbClr val="A85229"/>
                </a:solidFill>
              </a:rPr>
              <a:t>-</a:t>
            </a:r>
            <a:r>
              <a:rPr lang="ru-RU" sz="2200" b="1" dirty="0" err="1">
                <a:solidFill>
                  <a:srgbClr val="A85229"/>
                </a:solidFill>
              </a:rPr>
              <a:t>ий</a:t>
            </a:r>
            <a:r>
              <a:rPr lang="ru-RU" sz="2200" dirty="0"/>
              <a:t>, </a:t>
            </a:r>
            <a:r>
              <a:rPr lang="ru-RU" sz="2200" b="1" dirty="0">
                <a:solidFill>
                  <a:srgbClr val="A85229"/>
                </a:solidFill>
              </a:rPr>
              <a:t>-</a:t>
            </a:r>
            <a:r>
              <a:rPr lang="ru-RU" sz="2200" b="1" dirty="0" err="1">
                <a:solidFill>
                  <a:srgbClr val="A85229"/>
                </a:solidFill>
              </a:rPr>
              <a:t>ый</a:t>
            </a:r>
            <a:r>
              <a:rPr lang="ru-RU" sz="2200" dirty="0"/>
              <a:t>:</a:t>
            </a:r>
          </a:p>
          <a:p>
            <a:pPr marL="45720" indent="0">
              <a:buNone/>
            </a:pPr>
            <a:r>
              <a:rPr lang="ru-RU" sz="2200" dirty="0"/>
              <a:t>         </a:t>
            </a:r>
            <a:r>
              <a:rPr lang="ru-RU" sz="2200" i="1" spc="300" dirty="0"/>
              <a:t>рабоч</a:t>
            </a:r>
            <a:r>
              <a:rPr lang="ru-RU" sz="2200" i="1" spc="300" dirty="0">
                <a:solidFill>
                  <a:srgbClr val="A85229"/>
                </a:solidFill>
              </a:rPr>
              <a:t>ий</a:t>
            </a:r>
            <a:r>
              <a:rPr lang="ru-RU" sz="2200" spc="300" dirty="0"/>
              <a:t>, </a:t>
            </a:r>
            <a:r>
              <a:rPr lang="ru-RU" sz="2200" i="1" spc="300" dirty="0"/>
              <a:t>портн</a:t>
            </a:r>
            <a:r>
              <a:rPr lang="ru-RU" sz="2200" i="1" spc="300" dirty="0">
                <a:solidFill>
                  <a:srgbClr val="A85229"/>
                </a:solidFill>
              </a:rPr>
              <a:t>ой</a:t>
            </a:r>
            <a:r>
              <a:rPr lang="ru-RU" sz="2200" spc="300" dirty="0"/>
              <a:t>, </a:t>
            </a:r>
            <a:r>
              <a:rPr lang="ru-RU" sz="2200" i="1" spc="300" dirty="0"/>
              <a:t>учен</a:t>
            </a:r>
            <a:r>
              <a:rPr lang="ru-RU" sz="2200" i="1" spc="300" dirty="0">
                <a:solidFill>
                  <a:srgbClr val="A85229"/>
                </a:solidFill>
              </a:rPr>
              <a:t>ый</a:t>
            </a:r>
          </a:p>
          <a:p>
            <a:r>
              <a:rPr lang="ru-RU" sz="2200" dirty="0"/>
              <a:t>Существительное</a:t>
            </a:r>
            <a:r>
              <a:rPr lang="ru-RU" sz="2200" i="1" spc="300" dirty="0">
                <a:solidFill>
                  <a:srgbClr val="A85229"/>
                </a:solidFill>
              </a:rPr>
              <a:t> </a:t>
            </a:r>
            <a:r>
              <a:rPr lang="ru-RU" sz="2200" i="1" dirty="0">
                <a:solidFill>
                  <a:srgbClr val="A85229"/>
                </a:solidFill>
              </a:rPr>
              <a:t>подмастерье</a:t>
            </a:r>
          </a:p>
          <a:p>
            <a:pPr marL="45720" indent="0">
              <a:buNone/>
            </a:pPr>
            <a:r>
              <a:rPr lang="ru-RU" sz="2800" dirty="0"/>
              <a:t>    </a:t>
            </a:r>
            <a:endParaRPr lang="ru-RU" sz="3600" b="1" i="1" dirty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6816" y="1778467"/>
            <a:ext cx="218111" cy="243282"/>
          </a:xfrm>
          <a:prstGeom prst="rect">
            <a:avLst/>
          </a:prstGeom>
          <a:noFill/>
          <a:ln w="38100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2466362" y="3271706"/>
            <a:ext cx="318783" cy="151002"/>
            <a:chOff x="587229" y="3682767"/>
            <a:chExt cx="346308" cy="14261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587229" y="3682767"/>
              <a:ext cx="17616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763398" y="3682767"/>
              <a:ext cx="17013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3514987" y="3296873"/>
            <a:ext cx="385893" cy="117446"/>
            <a:chOff x="587229" y="3682767"/>
            <a:chExt cx="346308" cy="142616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587229" y="3682767"/>
              <a:ext cx="17616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63398" y="3682767"/>
              <a:ext cx="17013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5009624" y="3271706"/>
            <a:ext cx="318783" cy="151002"/>
            <a:chOff x="587229" y="3682767"/>
            <a:chExt cx="346308" cy="142616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587229" y="3682767"/>
              <a:ext cx="17616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63398" y="3682767"/>
              <a:ext cx="17013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6360253" y="3296873"/>
            <a:ext cx="385893" cy="117446"/>
            <a:chOff x="587229" y="3682767"/>
            <a:chExt cx="346308" cy="14261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587229" y="3682767"/>
              <a:ext cx="17616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763398" y="3682767"/>
              <a:ext cx="170139" cy="142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2885813" y="4689446"/>
            <a:ext cx="369113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442671" y="4689446"/>
            <a:ext cx="369113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21292" y="4697835"/>
            <a:ext cx="411059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20301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/>
              <a:t>Род. </a:t>
            </a:r>
            <a:r>
              <a:rPr lang="ru-RU" sz="3600" cap="none" dirty="0">
                <a:solidFill>
                  <a:schemeClr val="tx1"/>
                </a:solidFill>
              </a:rPr>
              <a:t>Женский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100" i="1" cap="none" dirty="0"/>
              <a:t>(она, моя)</a:t>
            </a:r>
            <a:br>
              <a:rPr lang="ru-RU" sz="3100" i="1" cap="none" dirty="0"/>
            </a:br>
            <a:r>
              <a:rPr lang="ru-RU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4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И.п</a:t>
            </a:r>
            <a:r>
              <a:rPr lang="ru-RU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4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ед.ч</a:t>
            </a:r>
            <a:r>
              <a:rPr lang="ru-RU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3100" i="1" cap="none" dirty="0"/>
              <a:t>-     ; -а,-я,-</a:t>
            </a:r>
            <a:r>
              <a:rPr lang="ru-RU" sz="3100" i="1" cap="none" dirty="0" err="1"/>
              <a:t>ая</a:t>
            </a:r>
            <a:r>
              <a:rPr lang="ru-RU" sz="3100" i="1" cap="none" dirty="0"/>
              <a:t>,-</a:t>
            </a:r>
            <a:r>
              <a:rPr lang="ru-RU" sz="3100" i="1" cap="none" dirty="0" err="1"/>
              <a:t>яя</a:t>
            </a:r>
            <a:endParaRPr lang="ru-RU" sz="31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399" y="2273416"/>
            <a:ext cx="9920682" cy="39931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200" dirty="0"/>
              <a:t>Существительные с окончаниями </a:t>
            </a:r>
            <a:r>
              <a:rPr lang="ru-RU" sz="2200" i="1" dirty="0">
                <a:solidFill>
                  <a:srgbClr val="A85229"/>
                </a:solidFill>
              </a:rPr>
              <a:t>–а, -я</a:t>
            </a:r>
            <a:r>
              <a:rPr lang="ru-RU" sz="2200" dirty="0"/>
              <a:t>, обозначающие лиц женского пола, животных и неживые предметы (кроме существительных, обозначающих лиц мужского пола):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200" i="1" dirty="0">
                <a:solidFill>
                  <a:srgbClr val="A85229"/>
                </a:solidFill>
              </a:rPr>
              <a:t>         </a:t>
            </a:r>
            <a:r>
              <a:rPr lang="ru-RU" sz="2200" i="1" dirty="0"/>
              <a:t>мам </a:t>
            </a:r>
            <a:r>
              <a:rPr lang="ru-RU" sz="2200" i="1" dirty="0">
                <a:solidFill>
                  <a:srgbClr val="A85229"/>
                </a:solidFill>
              </a:rPr>
              <a:t>а </a:t>
            </a:r>
            <a:r>
              <a:rPr lang="ru-RU" sz="2200" i="1" dirty="0"/>
              <a:t>, </a:t>
            </a:r>
            <a:r>
              <a:rPr lang="ru-RU" sz="2200" i="1" dirty="0" err="1"/>
              <a:t>бабушк</a:t>
            </a:r>
            <a:r>
              <a:rPr lang="ru-RU" sz="2200" i="1" dirty="0"/>
              <a:t> </a:t>
            </a:r>
            <a:r>
              <a:rPr lang="ru-RU" sz="2200" i="1" dirty="0">
                <a:solidFill>
                  <a:srgbClr val="A85229"/>
                </a:solidFill>
              </a:rPr>
              <a:t>а , </a:t>
            </a:r>
            <a:r>
              <a:rPr lang="ru-RU" sz="2200" i="1" dirty="0"/>
              <a:t>Наст </a:t>
            </a:r>
            <a:r>
              <a:rPr lang="ru-RU" sz="2200" i="1" dirty="0">
                <a:solidFill>
                  <a:srgbClr val="A85229"/>
                </a:solidFill>
              </a:rPr>
              <a:t>я , </a:t>
            </a:r>
            <a:r>
              <a:rPr lang="ru-RU" sz="2200" i="1" dirty="0" err="1"/>
              <a:t>белк</a:t>
            </a:r>
            <a:r>
              <a:rPr lang="ru-RU" sz="2200" i="1" dirty="0"/>
              <a:t> </a:t>
            </a:r>
            <a:r>
              <a:rPr lang="ru-RU" sz="2200" i="1" dirty="0">
                <a:solidFill>
                  <a:srgbClr val="A85229"/>
                </a:solidFill>
              </a:rPr>
              <a:t>а , </a:t>
            </a:r>
            <a:r>
              <a:rPr lang="ru-RU" sz="2200" i="1" dirty="0" err="1"/>
              <a:t>доск</a:t>
            </a:r>
            <a:r>
              <a:rPr lang="ru-RU" sz="2200" i="1" dirty="0"/>
              <a:t> </a:t>
            </a:r>
            <a:r>
              <a:rPr lang="ru-RU" sz="2200" i="1" dirty="0">
                <a:solidFill>
                  <a:srgbClr val="A85229"/>
                </a:solidFill>
              </a:rPr>
              <a:t>а , </a:t>
            </a:r>
            <a:r>
              <a:rPr lang="ru-RU" sz="2200" i="1" dirty="0" err="1"/>
              <a:t>песн</a:t>
            </a:r>
            <a:r>
              <a:rPr lang="ru-RU" sz="2200" i="1" dirty="0"/>
              <a:t> </a:t>
            </a:r>
            <a:r>
              <a:rPr lang="ru-RU" sz="2200" i="1" dirty="0">
                <a:solidFill>
                  <a:srgbClr val="A85229"/>
                </a:solidFill>
              </a:rPr>
              <a:t>я</a:t>
            </a:r>
          </a:p>
          <a:p>
            <a:pPr>
              <a:lnSpc>
                <a:spcPct val="80000"/>
              </a:lnSpc>
            </a:pPr>
            <a:r>
              <a:rPr lang="ru-RU" sz="2200" dirty="0"/>
              <a:t>Часть существительных с мягкой основой (кроме на </a:t>
            </a:r>
            <a:r>
              <a:rPr lang="ru-RU" sz="2200" dirty="0">
                <a:solidFill>
                  <a:srgbClr val="A85229"/>
                </a:solidFill>
              </a:rPr>
              <a:t>(й)</a:t>
            </a:r>
            <a:r>
              <a:rPr lang="ru-RU" sz="2200" dirty="0"/>
              <a:t>) или на шипящий и с нулевым окончанием: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200" dirty="0"/>
              <a:t>         </a:t>
            </a:r>
            <a:r>
              <a:rPr lang="ru-RU" sz="2200" i="1" dirty="0"/>
              <a:t>боль    , мозоль    , полынь    , рожь    , дочь</a:t>
            </a:r>
            <a:endParaRPr lang="ru-RU" sz="2200" i="1" dirty="0">
              <a:solidFill>
                <a:srgbClr val="A8522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dirty="0"/>
              <a:t>Слова, образованные путем перехода прилагательных и причастий в существительные и имеющие окончания </a:t>
            </a:r>
            <a:r>
              <a:rPr lang="ru-RU" sz="2200" i="1" dirty="0">
                <a:solidFill>
                  <a:srgbClr val="A85229"/>
                </a:solidFill>
              </a:rPr>
              <a:t>–</a:t>
            </a:r>
            <a:r>
              <a:rPr lang="ru-RU" sz="2200" i="1" dirty="0" err="1">
                <a:solidFill>
                  <a:srgbClr val="A85229"/>
                </a:solidFill>
              </a:rPr>
              <a:t>ая</a:t>
            </a:r>
            <a:r>
              <a:rPr lang="ru-RU" sz="2200" i="1" dirty="0">
                <a:solidFill>
                  <a:srgbClr val="A85229"/>
                </a:solidFill>
              </a:rPr>
              <a:t>, - </a:t>
            </a:r>
            <a:r>
              <a:rPr lang="ru-RU" sz="2200" i="1" dirty="0" err="1">
                <a:solidFill>
                  <a:srgbClr val="A85229"/>
                </a:solidFill>
              </a:rPr>
              <a:t>яя</a:t>
            </a:r>
            <a:r>
              <a:rPr lang="ru-RU" sz="2200" dirty="0"/>
              <a:t>:</a:t>
            </a:r>
          </a:p>
          <a:p>
            <a:pPr marL="45720" indent="0">
              <a:buNone/>
            </a:pPr>
            <a:r>
              <a:rPr lang="ru-RU" sz="2200" i="1" dirty="0">
                <a:solidFill>
                  <a:srgbClr val="A85229"/>
                </a:solidFill>
              </a:rPr>
              <a:t>         </a:t>
            </a:r>
            <a:r>
              <a:rPr lang="ru-RU" sz="2200" i="1" dirty="0" err="1"/>
              <a:t>служащ</a:t>
            </a:r>
            <a:r>
              <a:rPr lang="ru-RU" sz="2200" i="1" dirty="0"/>
              <a:t> </a:t>
            </a:r>
            <a:r>
              <a:rPr lang="ru-RU" sz="2200" i="1" dirty="0" err="1">
                <a:solidFill>
                  <a:srgbClr val="A85229"/>
                </a:solidFill>
              </a:rPr>
              <a:t>ая</a:t>
            </a:r>
            <a:r>
              <a:rPr lang="ru-RU" sz="2200" i="1" dirty="0">
                <a:solidFill>
                  <a:srgbClr val="A85229"/>
                </a:solidFill>
              </a:rPr>
              <a:t> , </a:t>
            </a:r>
            <a:r>
              <a:rPr lang="ru-RU" sz="2200" i="1" dirty="0" err="1"/>
              <a:t>гостин</a:t>
            </a:r>
            <a:r>
              <a:rPr lang="ru-RU" sz="2200" i="1" dirty="0"/>
              <a:t> </a:t>
            </a:r>
            <a:r>
              <a:rPr lang="ru-RU" sz="2200" i="1" dirty="0" err="1">
                <a:solidFill>
                  <a:srgbClr val="A85229"/>
                </a:solidFill>
              </a:rPr>
              <a:t>ая</a:t>
            </a:r>
            <a:r>
              <a:rPr lang="ru-RU" sz="2200" i="1" dirty="0">
                <a:solidFill>
                  <a:srgbClr val="A85229"/>
                </a:solidFill>
              </a:rPr>
              <a:t> , </a:t>
            </a:r>
            <a:r>
              <a:rPr lang="ru-RU" sz="2200" i="1" dirty="0"/>
              <a:t>столов </a:t>
            </a:r>
            <a:r>
              <a:rPr lang="ru-RU" sz="2200" i="1" dirty="0" err="1">
                <a:solidFill>
                  <a:srgbClr val="A85229"/>
                </a:solidFill>
              </a:rPr>
              <a:t>ая</a:t>
            </a:r>
            <a:r>
              <a:rPr lang="ru-RU" sz="2200" i="1" dirty="0">
                <a:solidFill>
                  <a:srgbClr val="A85229"/>
                </a:solidFill>
              </a:rPr>
              <a:t> , </a:t>
            </a:r>
            <a:r>
              <a:rPr lang="ru-RU" sz="2200" i="1" dirty="0" err="1"/>
              <a:t>передн</a:t>
            </a:r>
            <a:r>
              <a:rPr lang="ru-RU" sz="2200" i="1" dirty="0"/>
              <a:t> </a:t>
            </a:r>
            <a:r>
              <a:rPr lang="ru-RU" sz="2200" i="1" dirty="0" err="1">
                <a:solidFill>
                  <a:srgbClr val="A85229"/>
                </a:solidFill>
              </a:rPr>
              <a:t>яя</a:t>
            </a:r>
            <a:endParaRPr lang="ru-RU" sz="2200" i="1" dirty="0">
              <a:solidFill>
                <a:srgbClr val="A85229"/>
              </a:solidFill>
            </a:endParaRPr>
          </a:p>
          <a:p>
            <a:pPr marL="45720" indent="0">
              <a:buNone/>
            </a:pPr>
            <a:r>
              <a:rPr lang="ru-RU" sz="2800" dirty="0"/>
              <a:t>    </a:t>
            </a:r>
            <a:endParaRPr lang="ru-RU" sz="3600" b="1" i="1" dirty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6816" y="1778467"/>
            <a:ext cx="218111" cy="243282"/>
          </a:xfrm>
          <a:prstGeom prst="rect">
            <a:avLst/>
          </a:prstGeom>
          <a:noFill/>
          <a:ln w="38100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41864" y="3338818"/>
            <a:ext cx="226501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847052" y="3338817"/>
            <a:ext cx="226501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892183" y="3338817"/>
            <a:ext cx="226501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857619" y="3338817"/>
            <a:ext cx="226501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781110" y="3326232"/>
            <a:ext cx="226501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729768" y="3326231"/>
            <a:ext cx="226501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583809" y="4630723"/>
            <a:ext cx="167778" cy="184558"/>
          </a:xfrm>
          <a:prstGeom prst="rect">
            <a:avLst/>
          </a:prstGeom>
          <a:noFill/>
          <a:ln w="28575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826080" y="4630723"/>
            <a:ext cx="167778" cy="184558"/>
          </a:xfrm>
          <a:prstGeom prst="rect">
            <a:avLst/>
          </a:prstGeom>
          <a:noFill/>
          <a:ln w="28575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27073" y="4630723"/>
            <a:ext cx="167778" cy="184558"/>
          </a:xfrm>
          <a:prstGeom prst="rect">
            <a:avLst/>
          </a:prstGeom>
          <a:noFill/>
          <a:ln w="28575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154723" y="4630723"/>
            <a:ext cx="167778" cy="184558"/>
          </a:xfrm>
          <a:prstGeom prst="rect">
            <a:avLst/>
          </a:prstGeom>
          <a:noFill/>
          <a:ln w="28575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098484" y="4630723"/>
            <a:ext cx="167778" cy="184558"/>
          </a:xfrm>
          <a:prstGeom prst="rect">
            <a:avLst/>
          </a:prstGeom>
          <a:noFill/>
          <a:ln w="28575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020037" y="5898859"/>
            <a:ext cx="352337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455956" y="5898859"/>
            <a:ext cx="352337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903403" y="5898858"/>
            <a:ext cx="352337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289513" y="5898857"/>
            <a:ext cx="352337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8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20301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/>
              <a:t>Род. </a:t>
            </a:r>
            <a:r>
              <a:rPr lang="ru-RU" sz="3600" cap="none" dirty="0">
                <a:solidFill>
                  <a:schemeClr val="tx1"/>
                </a:solidFill>
              </a:rPr>
              <a:t>Средний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100" i="1" cap="none" dirty="0"/>
              <a:t>(оно, мое)</a:t>
            </a:r>
            <a:br>
              <a:rPr lang="ru-RU" sz="3100" i="1" cap="none" dirty="0"/>
            </a:br>
            <a:r>
              <a:rPr lang="ru-RU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4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И.п</a:t>
            </a:r>
            <a:r>
              <a:rPr lang="ru-RU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4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ед.ч</a:t>
            </a:r>
            <a:r>
              <a:rPr lang="ru-RU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- </a:t>
            </a:r>
            <a:r>
              <a:rPr lang="ru-RU" sz="3100" i="1" cap="none" dirty="0"/>
              <a:t>-о, -е ; </a:t>
            </a:r>
            <a:r>
              <a:rPr lang="ru-RU" sz="2400" i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ru-RU" sz="3100" i="1" cap="none" dirty="0"/>
              <a:t> –</a:t>
            </a:r>
            <a:r>
              <a:rPr lang="ru-RU" sz="3100" i="1" cap="none" dirty="0" err="1"/>
              <a:t>мя</a:t>
            </a:r>
            <a:r>
              <a:rPr lang="ru-RU" sz="3100" i="1" cap="none" dirty="0"/>
              <a:t>, -</a:t>
            </a:r>
            <a:r>
              <a:rPr lang="ru-RU" sz="3100" i="1" cap="none" dirty="0" err="1"/>
              <a:t>ое</a:t>
            </a:r>
            <a:r>
              <a:rPr lang="ru-RU" sz="3100" i="1" cap="none" dirty="0"/>
              <a:t>, -ее</a:t>
            </a:r>
            <a:endParaRPr lang="ru-RU" sz="31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399" y="2273416"/>
            <a:ext cx="9920682" cy="39931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200" dirty="0"/>
              <a:t>Существительные с окончанием </a:t>
            </a:r>
            <a:r>
              <a:rPr lang="ru-RU" sz="2200" i="1" dirty="0">
                <a:solidFill>
                  <a:srgbClr val="A85229"/>
                </a:solidFill>
              </a:rPr>
              <a:t>–о, -е</a:t>
            </a:r>
            <a:r>
              <a:rPr lang="ru-RU" sz="2200" dirty="0"/>
              <a:t>: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200" i="1" dirty="0">
                <a:solidFill>
                  <a:srgbClr val="A85229"/>
                </a:solidFill>
              </a:rPr>
              <a:t>         </a:t>
            </a:r>
            <a:r>
              <a:rPr lang="ru-RU" sz="2200" i="1" dirty="0"/>
              <a:t>пер </a:t>
            </a:r>
            <a:r>
              <a:rPr lang="ru-RU" sz="2200" i="1" dirty="0">
                <a:solidFill>
                  <a:srgbClr val="A85229"/>
                </a:solidFill>
              </a:rPr>
              <a:t>о </a:t>
            </a:r>
            <a:r>
              <a:rPr lang="ru-RU" sz="2200" i="1" dirty="0"/>
              <a:t>, </a:t>
            </a:r>
            <a:r>
              <a:rPr lang="ru-RU" sz="2200" i="1" dirty="0" err="1"/>
              <a:t>желани</a:t>
            </a:r>
            <a:r>
              <a:rPr lang="ru-RU" sz="2200" i="1" dirty="0"/>
              <a:t> </a:t>
            </a:r>
            <a:r>
              <a:rPr lang="ru-RU" sz="2200" i="1" dirty="0">
                <a:solidFill>
                  <a:srgbClr val="A85229"/>
                </a:solidFill>
              </a:rPr>
              <a:t>е </a:t>
            </a:r>
          </a:p>
          <a:p>
            <a:pPr>
              <a:lnSpc>
                <a:spcPct val="80000"/>
              </a:lnSpc>
            </a:pPr>
            <a:r>
              <a:rPr lang="ru-RU" sz="2200" dirty="0"/>
              <a:t>Десять существительных на </a:t>
            </a:r>
            <a:r>
              <a:rPr lang="ru-RU" sz="2200" b="1" i="1" dirty="0">
                <a:solidFill>
                  <a:srgbClr val="A85229"/>
                </a:solidFill>
              </a:rPr>
              <a:t>-</a:t>
            </a:r>
            <a:r>
              <a:rPr lang="ru-RU" sz="2200" b="1" i="1" dirty="0" err="1">
                <a:solidFill>
                  <a:srgbClr val="A85229"/>
                </a:solidFill>
              </a:rPr>
              <a:t>мя</a:t>
            </a:r>
            <a:r>
              <a:rPr lang="ru-RU" sz="2200" dirty="0"/>
              <a:t>: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200" dirty="0"/>
              <a:t>         </a:t>
            </a:r>
            <a:r>
              <a:rPr lang="ru-RU" sz="2200" i="1" dirty="0">
                <a:solidFill>
                  <a:srgbClr val="A85229"/>
                </a:solidFill>
              </a:rPr>
              <a:t>имя, время, знамя, пламя, племя,</a:t>
            </a:r>
            <a:br>
              <a:rPr lang="ru-RU" sz="2200" i="1" dirty="0">
                <a:solidFill>
                  <a:srgbClr val="A85229"/>
                </a:solidFill>
              </a:rPr>
            </a:br>
            <a:r>
              <a:rPr lang="ru-RU" sz="2200" i="1" dirty="0">
                <a:solidFill>
                  <a:srgbClr val="A85229"/>
                </a:solidFill>
              </a:rPr>
              <a:t>         семя, стремя, бремя, вымя, темя</a:t>
            </a:r>
          </a:p>
          <a:p>
            <a:pPr>
              <a:lnSpc>
                <a:spcPct val="80000"/>
              </a:lnSpc>
            </a:pPr>
            <a:r>
              <a:rPr lang="ru-RU" sz="2200" dirty="0"/>
              <a:t>Слова, образованные путем перехода прилагательных и причастий в существительные и имеющие окончания </a:t>
            </a:r>
            <a:r>
              <a:rPr lang="ru-RU" sz="2200" i="1" dirty="0">
                <a:solidFill>
                  <a:srgbClr val="A85229"/>
                </a:solidFill>
              </a:rPr>
              <a:t>–</a:t>
            </a:r>
            <a:r>
              <a:rPr lang="ru-RU" sz="2200" i="1" dirty="0" err="1">
                <a:solidFill>
                  <a:srgbClr val="A85229"/>
                </a:solidFill>
              </a:rPr>
              <a:t>ое</a:t>
            </a:r>
            <a:r>
              <a:rPr lang="ru-RU" sz="2200" i="1" dirty="0">
                <a:solidFill>
                  <a:srgbClr val="A85229"/>
                </a:solidFill>
              </a:rPr>
              <a:t>, - ее</a:t>
            </a:r>
            <a:r>
              <a:rPr lang="ru-RU" sz="2200" dirty="0"/>
              <a:t>:</a:t>
            </a:r>
          </a:p>
          <a:p>
            <a:pPr marL="45720" indent="0">
              <a:buNone/>
            </a:pPr>
            <a:r>
              <a:rPr lang="ru-RU" sz="2200" i="1" dirty="0">
                <a:solidFill>
                  <a:srgbClr val="A85229"/>
                </a:solidFill>
              </a:rPr>
              <a:t>         </a:t>
            </a:r>
            <a:r>
              <a:rPr lang="ru-RU" sz="2200" i="1" dirty="0"/>
              <a:t>морожен </a:t>
            </a:r>
            <a:r>
              <a:rPr lang="ru-RU" sz="2200" i="1" dirty="0" err="1">
                <a:solidFill>
                  <a:srgbClr val="A85229"/>
                </a:solidFill>
              </a:rPr>
              <a:t>ое</a:t>
            </a:r>
            <a:r>
              <a:rPr lang="ru-RU" sz="2200" i="1" dirty="0">
                <a:solidFill>
                  <a:srgbClr val="A85229"/>
                </a:solidFill>
              </a:rPr>
              <a:t> , </a:t>
            </a:r>
            <a:r>
              <a:rPr lang="ru-RU" sz="2200" i="1" dirty="0" err="1"/>
              <a:t>подлежащ</a:t>
            </a:r>
            <a:r>
              <a:rPr lang="ru-RU" sz="2200" i="1" dirty="0"/>
              <a:t> </a:t>
            </a:r>
            <a:r>
              <a:rPr lang="ru-RU" sz="2200" i="1" dirty="0">
                <a:solidFill>
                  <a:srgbClr val="A85229"/>
                </a:solidFill>
              </a:rPr>
              <a:t>ее </a:t>
            </a:r>
          </a:p>
          <a:p>
            <a:r>
              <a:rPr lang="ru-RU" sz="2200" dirty="0"/>
              <a:t>Слово</a:t>
            </a:r>
            <a:r>
              <a:rPr lang="ru-RU" sz="2200" i="1" dirty="0">
                <a:solidFill>
                  <a:srgbClr val="A85229"/>
                </a:solidFill>
              </a:rPr>
              <a:t> дитя</a:t>
            </a:r>
          </a:p>
          <a:p>
            <a:pPr marL="45720" indent="0">
              <a:buNone/>
            </a:pPr>
            <a:r>
              <a:rPr lang="ru-RU" sz="2800" dirty="0"/>
              <a:t>    </a:t>
            </a:r>
            <a:endParaRPr lang="ru-RU" sz="3600" b="1" i="1" dirty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16030" y="2818701"/>
            <a:ext cx="226501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84135" y="2818701"/>
            <a:ext cx="226501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7483" y="5361963"/>
            <a:ext cx="352337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979567" y="5361962"/>
            <a:ext cx="352337" cy="2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2030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/>
              <a:t>Число. </a:t>
            </a:r>
            <a:r>
              <a:rPr lang="ru-RU" sz="3600" cap="none" dirty="0">
                <a:solidFill>
                  <a:schemeClr val="tx1"/>
                </a:solidFill>
              </a:rPr>
              <a:t>Единственное и множественное</a:t>
            </a:r>
            <a:endParaRPr lang="ru-RU" sz="31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239859"/>
            <a:ext cx="9920682" cy="376665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200" dirty="0"/>
              <a:t>Обозначают предметы, которые поддаются счету (конкретные существительные):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200" dirty="0"/>
              <a:t>	</a:t>
            </a:r>
            <a:r>
              <a:rPr lang="ru-RU" sz="2200" i="1" dirty="0">
                <a:solidFill>
                  <a:srgbClr val="A85229"/>
                </a:solidFill>
              </a:rPr>
              <a:t>торт</a:t>
            </a:r>
            <a:r>
              <a:rPr lang="ru-RU" sz="2200" dirty="0"/>
              <a:t>-</a:t>
            </a:r>
            <a:r>
              <a:rPr lang="ru-RU" sz="2200" i="1" dirty="0">
                <a:solidFill>
                  <a:srgbClr val="A85229"/>
                </a:solidFill>
              </a:rPr>
              <a:t>торты</a:t>
            </a:r>
            <a:r>
              <a:rPr lang="ru-RU" sz="2200" dirty="0"/>
              <a:t>,  </a:t>
            </a:r>
            <a:r>
              <a:rPr lang="ru-RU" sz="2200" i="1" dirty="0">
                <a:solidFill>
                  <a:srgbClr val="A85229"/>
                </a:solidFill>
              </a:rPr>
              <a:t>учебник</a:t>
            </a:r>
            <a:r>
              <a:rPr lang="ru-RU" sz="2200" dirty="0"/>
              <a:t>-</a:t>
            </a:r>
            <a:r>
              <a:rPr lang="ru-RU" sz="2200" i="1" dirty="0">
                <a:solidFill>
                  <a:srgbClr val="A85229"/>
                </a:solidFill>
              </a:rPr>
              <a:t>учебники</a:t>
            </a:r>
            <a:r>
              <a:rPr lang="ru-RU" sz="2200" dirty="0"/>
              <a:t>,  </a:t>
            </a:r>
            <a:r>
              <a:rPr lang="ru-RU" sz="2200" i="1" dirty="0">
                <a:solidFill>
                  <a:srgbClr val="A85229"/>
                </a:solidFill>
              </a:rPr>
              <a:t>река</a:t>
            </a:r>
            <a:r>
              <a:rPr lang="ru-RU" sz="2200" dirty="0"/>
              <a:t>-</a:t>
            </a:r>
            <a:r>
              <a:rPr lang="ru-RU" sz="2200" i="1" dirty="0">
                <a:solidFill>
                  <a:srgbClr val="A85229"/>
                </a:solidFill>
              </a:rPr>
              <a:t>реки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200" b="1" dirty="0"/>
              <a:t>Примечания: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200" i="1" dirty="0">
                <a:solidFill>
                  <a:srgbClr val="A85229"/>
                </a:solidFill>
              </a:rPr>
              <a:t>	</a:t>
            </a:r>
            <a:r>
              <a:rPr lang="ru-RU" sz="2200" i="1" dirty="0"/>
              <a:t>категория числа неизменяемых существительных выражается 	синтаксически: </a:t>
            </a:r>
            <a:r>
              <a:rPr lang="ru-RU" sz="2200" i="1" dirty="0">
                <a:solidFill>
                  <a:srgbClr val="A85229"/>
                </a:solidFill>
              </a:rPr>
              <a:t>новое пальто </a:t>
            </a:r>
            <a:r>
              <a:rPr lang="ru-RU" sz="2200" i="1" dirty="0"/>
              <a:t>(</a:t>
            </a:r>
            <a:r>
              <a:rPr lang="ru-RU" sz="2200" i="1" dirty="0" err="1"/>
              <a:t>ед.ч</a:t>
            </a:r>
            <a:r>
              <a:rPr lang="ru-RU" sz="2200" i="1" dirty="0"/>
              <a:t>.)</a:t>
            </a:r>
            <a:r>
              <a:rPr lang="ru-RU" sz="2200" i="1" dirty="0">
                <a:solidFill>
                  <a:srgbClr val="A85229"/>
                </a:solidFill>
              </a:rPr>
              <a:t> – новые пальто </a:t>
            </a:r>
            <a:r>
              <a:rPr lang="ru-RU" sz="2200" i="1" dirty="0"/>
              <a:t>(</a:t>
            </a:r>
            <a:r>
              <a:rPr lang="ru-RU" sz="2200" i="1" dirty="0" err="1"/>
              <a:t>мн.ч</a:t>
            </a:r>
            <a:r>
              <a:rPr lang="ru-RU" sz="2200" i="1" dirty="0"/>
              <a:t>.)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200" i="1" dirty="0">
                <a:solidFill>
                  <a:srgbClr val="A85229"/>
                </a:solidFill>
              </a:rPr>
              <a:t>	</a:t>
            </a:r>
            <a:r>
              <a:rPr lang="ru-RU" sz="2200" i="1" dirty="0"/>
              <a:t>не изменяются по числам (бывают только единственного или 	только множественного числа) вещественные, отвлеченные, 	собирательные существительные</a:t>
            </a:r>
            <a:r>
              <a:rPr lang="ru-RU" sz="2200" i="1" dirty="0">
                <a:solidFill>
                  <a:srgbClr val="A85229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2800" dirty="0"/>
              <a:t>    </a:t>
            </a:r>
            <a:endParaRPr lang="ru-RU" sz="3600" b="1" i="1" dirty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68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2030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/>
              <a:t>Число. </a:t>
            </a:r>
            <a:r>
              <a:rPr lang="ru-RU" sz="3600" cap="none" dirty="0">
                <a:solidFill>
                  <a:schemeClr val="tx1"/>
                </a:solidFill>
              </a:rPr>
              <a:t>Только единственное</a:t>
            </a:r>
            <a:endParaRPr lang="ru-RU" sz="31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676086"/>
            <a:ext cx="9920682" cy="20636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200" b="1" dirty="0"/>
              <a:t>Собирательные</a:t>
            </a:r>
            <a:r>
              <a:rPr lang="ru-RU" sz="2200" dirty="0"/>
              <a:t>: </a:t>
            </a:r>
            <a:r>
              <a:rPr lang="ru-RU" sz="2200" i="1" dirty="0">
                <a:solidFill>
                  <a:srgbClr val="A85229"/>
                </a:solidFill>
              </a:rPr>
              <a:t>молодежь, студенчество</a:t>
            </a:r>
            <a:endParaRPr lang="ru-RU" sz="3600" b="1" i="1" dirty="0">
              <a:solidFill>
                <a:srgbClr val="A85229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ru-RU" sz="2200" b="1" dirty="0"/>
              <a:t>Вещественные</a:t>
            </a:r>
            <a:r>
              <a:rPr lang="ru-RU" sz="2200" dirty="0"/>
              <a:t>: </a:t>
            </a:r>
            <a:r>
              <a:rPr lang="ru-RU" sz="2200" i="1" dirty="0">
                <a:solidFill>
                  <a:srgbClr val="A85229"/>
                </a:solidFill>
              </a:rPr>
              <a:t>бензин, молоко, сметана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Отвлеченные</a:t>
            </a:r>
            <a:r>
              <a:rPr lang="ru-RU" sz="2200" dirty="0"/>
              <a:t>: </a:t>
            </a:r>
            <a:r>
              <a:rPr lang="ru-RU" sz="2200" i="1" dirty="0">
                <a:solidFill>
                  <a:srgbClr val="A85229"/>
                </a:solidFill>
              </a:rPr>
              <a:t>дружба, белизна, одобрение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Собственные</a:t>
            </a:r>
            <a:r>
              <a:rPr lang="ru-RU" sz="2200" dirty="0"/>
              <a:t>: </a:t>
            </a:r>
            <a:r>
              <a:rPr lang="ru-RU" sz="2200" i="1" dirty="0">
                <a:solidFill>
                  <a:srgbClr val="A85229"/>
                </a:solidFill>
              </a:rPr>
              <a:t>Москва, Неман, «Крокодил» </a:t>
            </a:r>
            <a:r>
              <a:rPr lang="ru-RU" sz="2200" dirty="0"/>
              <a:t>(журнал)</a:t>
            </a:r>
          </a:p>
        </p:txBody>
      </p:sp>
    </p:spTree>
    <p:extLst>
      <p:ext uri="{BB962C8B-B14F-4D97-AF65-F5344CB8AC3E}">
        <p14:creationId xmlns:p14="http://schemas.microsoft.com/office/powerpoint/2010/main" val="12176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2030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/>
              <a:t>Число. </a:t>
            </a:r>
            <a:r>
              <a:rPr lang="ru-RU" sz="3600" cap="none" dirty="0">
                <a:solidFill>
                  <a:schemeClr val="tx1"/>
                </a:solidFill>
              </a:rPr>
              <a:t>Только множественное</a:t>
            </a:r>
            <a:endParaRPr lang="ru-RU" sz="31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676086"/>
            <a:ext cx="9920682" cy="260897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200" b="1" dirty="0"/>
              <a:t>Парные предметы</a:t>
            </a:r>
            <a:r>
              <a:rPr lang="ru-RU" sz="2200" dirty="0"/>
              <a:t>: </a:t>
            </a:r>
            <a:r>
              <a:rPr lang="ru-RU" sz="2200" i="1" dirty="0">
                <a:solidFill>
                  <a:srgbClr val="A85229"/>
                </a:solidFill>
              </a:rPr>
              <a:t>ножницы, ворота, брюки, сани</a:t>
            </a:r>
            <a:endParaRPr lang="ru-RU" sz="3600" b="1" i="1" dirty="0">
              <a:solidFill>
                <a:srgbClr val="A85229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ru-RU" sz="2200" b="1" dirty="0"/>
              <a:t>Вещественные</a:t>
            </a:r>
            <a:r>
              <a:rPr lang="ru-RU" sz="2200" dirty="0"/>
              <a:t>: </a:t>
            </a:r>
            <a:r>
              <a:rPr lang="ru-RU" sz="2200" i="1" dirty="0">
                <a:solidFill>
                  <a:srgbClr val="A85229"/>
                </a:solidFill>
              </a:rPr>
              <a:t>очистки, духи, хлопья, сливки, чернила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Отвлеченные</a:t>
            </a:r>
            <a:r>
              <a:rPr lang="ru-RU" sz="2200" dirty="0"/>
              <a:t>: </a:t>
            </a:r>
            <a:r>
              <a:rPr lang="ru-RU" sz="2200" i="1" dirty="0">
                <a:solidFill>
                  <a:srgbClr val="A85229"/>
                </a:solidFill>
              </a:rPr>
              <a:t>проводы, выборы, прения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Собственные</a:t>
            </a:r>
            <a:r>
              <a:rPr lang="ru-RU" sz="2200" dirty="0"/>
              <a:t>: </a:t>
            </a:r>
            <a:r>
              <a:rPr lang="ru-RU" sz="2200" i="1" dirty="0">
                <a:solidFill>
                  <a:srgbClr val="A85229"/>
                </a:solidFill>
              </a:rPr>
              <a:t>Гималаи, Чебоксары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Игры, природные явления, отрезки времени: </a:t>
            </a:r>
            <a:r>
              <a:rPr lang="ru-RU" sz="2200" i="1" dirty="0">
                <a:solidFill>
                  <a:srgbClr val="A85229"/>
                </a:solidFill>
              </a:rPr>
              <a:t>прятки, сумерки, сутки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768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2030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/>
              <a:t>Падеж. </a:t>
            </a:r>
            <a:endParaRPr lang="ru-RU" sz="31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290192"/>
            <a:ext cx="9920682" cy="38421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200" b="1" dirty="0"/>
              <a:t>Именительный</a:t>
            </a:r>
            <a:r>
              <a:rPr lang="ru-RU" sz="2200" dirty="0"/>
              <a:t>:	</a:t>
            </a:r>
            <a:r>
              <a:rPr lang="ru-RU" sz="2200" b="1" i="1" dirty="0">
                <a:solidFill>
                  <a:srgbClr val="A85229"/>
                </a:solidFill>
              </a:rPr>
              <a:t>кто?</a:t>
            </a:r>
            <a:r>
              <a:rPr lang="ru-RU" sz="2200" dirty="0"/>
              <a:t>		</a:t>
            </a:r>
            <a:r>
              <a:rPr lang="ru-RU" sz="2200" i="1" dirty="0"/>
              <a:t>друг		друзья</a:t>
            </a:r>
            <a:br>
              <a:rPr lang="ru-RU" sz="2200" dirty="0"/>
            </a:br>
            <a:r>
              <a:rPr lang="ru-RU" sz="2200" dirty="0"/>
              <a:t>			</a:t>
            </a:r>
            <a:r>
              <a:rPr lang="ru-RU" sz="2200" b="1" i="1" dirty="0">
                <a:solidFill>
                  <a:srgbClr val="A85229"/>
                </a:solidFill>
              </a:rPr>
              <a:t>что?</a:t>
            </a:r>
            <a:r>
              <a:rPr lang="ru-RU" sz="2200" dirty="0"/>
              <a:t>		</a:t>
            </a:r>
            <a:r>
              <a:rPr lang="ru-RU" sz="2200" i="1" dirty="0"/>
              <a:t>книга		книги</a:t>
            </a:r>
            <a:endParaRPr lang="ru-RU" sz="3600" b="1" i="1" dirty="0">
              <a:solidFill>
                <a:srgbClr val="A85229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200" b="1" dirty="0"/>
              <a:t>Родительный</a:t>
            </a:r>
            <a:r>
              <a:rPr lang="ru-RU" sz="2200" dirty="0"/>
              <a:t>:	</a:t>
            </a:r>
            <a:r>
              <a:rPr lang="ru-RU" sz="2200" b="1" i="1" dirty="0">
                <a:solidFill>
                  <a:srgbClr val="A85229"/>
                </a:solidFill>
              </a:rPr>
              <a:t>кого?</a:t>
            </a:r>
            <a:r>
              <a:rPr lang="ru-RU" sz="2200" dirty="0"/>
              <a:t>		</a:t>
            </a:r>
            <a:r>
              <a:rPr lang="ru-RU" sz="2200" i="1" dirty="0"/>
              <a:t>друга		друзей</a:t>
            </a:r>
            <a:br>
              <a:rPr lang="ru-RU" sz="2200" dirty="0"/>
            </a:br>
            <a:r>
              <a:rPr lang="ru-RU" sz="2200" dirty="0"/>
              <a:t>			</a:t>
            </a:r>
            <a:r>
              <a:rPr lang="ru-RU" sz="2200" b="1" i="1" dirty="0">
                <a:solidFill>
                  <a:srgbClr val="A85229"/>
                </a:solidFill>
              </a:rPr>
              <a:t>чего?</a:t>
            </a:r>
            <a:r>
              <a:rPr lang="ru-RU" sz="2200" dirty="0"/>
              <a:t>		</a:t>
            </a:r>
            <a:r>
              <a:rPr lang="ru-RU" sz="2200" i="1" dirty="0"/>
              <a:t>книги		книг</a:t>
            </a:r>
            <a:endParaRPr lang="ru-RU" sz="2200" i="1" dirty="0">
              <a:solidFill>
                <a:srgbClr val="A85229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200" b="1" dirty="0"/>
              <a:t>Дательный</a:t>
            </a:r>
            <a:r>
              <a:rPr lang="ru-RU" sz="2200" dirty="0"/>
              <a:t>:	</a:t>
            </a:r>
            <a:r>
              <a:rPr lang="ru-RU" sz="2200" b="1" i="1" dirty="0">
                <a:solidFill>
                  <a:srgbClr val="A85229"/>
                </a:solidFill>
              </a:rPr>
              <a:t>кому?</a:t>
            </a:r>
            <a:r>
              <a:rPr lang="ru-RU" sz="2200" dirty="0"/>
              <a:t>		</a:t>
            </a:r>
            <a:r>
              <a:rPr lang="ru-RU" sz="2200" i="1" dirty="0"/>
              <a:t>другу		друзьям</a:t>
            </a:r>
            <a:br>
              <a:rPr lang="ru-RU" sz="2200" dirty="0"/>
            </a:br>
            <a:r>
              <a:rPr lang="ru-RU" sz="2200" dirty="0"/>
              <a:t>			</a:t>
            </a:r>
            <a:r>
              <a:rPr lang="ru-RU" sz="2200" b="1" i="1" dirty="0">
                <a:solidFill>
                  <a:srgbClr val="A85229"/>
                </a:solidFill>
              </a:rPr>
              <a:t>чему?</a:t>
            </a:r>
            <a:r>
              <a:rPr lang="ru-RU" sz="2200" dirty="0"/>
              <a:t>		</a:t>
            </a:r>
            <a:r>
              <a:rPr lang="ru-RU" sz="2200" i="1" dirty="0"/>
              <a:t>книге		друзьям</a:t>
            </a:r>
            <a:endParaRPr lang="ru-RU" sz="2200" i="1" dirty="0">
              <a:solidFill>
                <a:srgbClr val="A85229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200" b="1" dirty="0"/>
              <a:t>Винительный:	</a:t>
            </a:r>
            <a:r>
              <a:rPr lang="ru-RU" sz="2200" b="1" i="1" dirty="0">
                <a:solidFill>
                  <a:srgbClr val="A85229"/>
                </a:solidFill>
              </a:rPr>
              <a:t>кого?</a:t>
            </a:r>
            <a:r>
              <a:rPr lang="ru-RU" sz="2200" b="1" dirty="0"/>
              <a:t>		</a:t>
            </a:r>
            <a:r>
              <a:rPr lang="ru-RU" sz="2200" i="1" dirty="0"/>
              <a:t>друга		друзей</a:t>
            </a:r>
            <a:br>
              <a:rPr lang="ru-RU" sz="2200" b="1" dirty="0"/>
            </a:br>
            <a:r>
              <a:rPr lang="ru-RU" sz="2200" b="1" dirty="0"/>
              <a:t>			</a:t>
            </a:r>
            <a:r>
              <a:rPr lang="ru-RU" sz="2200" b="1" i="1" dirty="0">
                <a:solidFill>
                  <a:srgbClr val="A85229"/>
                </a:solidFill>
              </a:rPr>
              <a:t>что?</a:t>
            </a:r>
            <a:r>
              <a:rPr lang="ru-RU" sz="2200" b="1" dirty="0"/>
              <a:t>		</a:t>
            </a:r>
            <a:r>
              <a:rPr lang="ru-RU" sz="2200" i="1" dirty="0"/>
              <a:t>книгу		книги</a:t>
            </a:r>
            <a:endParaRPr lang="ru-RU" sz="2200" i="1" dirty="0">
              <a:solidFill>
                <a:srgbClr val="A85229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b="1" dirty="0"/>
              <a:t>Творительный:	</a:t>
            </a:r>
            <a:r>
              <a:rPr lang="ru-RU" sz="2200" b="1" i="1" dirty="0">
                <a:solidFill>
                  <a:srgbClr val="A85229"/>
                </a:solidFill>
              </a:rPr>
              <a:t>кем?</a:t>
            </a:r>
            <a:r>
              <a:rPr lang="ru-RU" sz="2200" b="1" dirty="0"/>
              <a:t>		</a:t>
            </a:r>
            <a:r>
              <a:rPr lang="ru-RU" sz="2200" i="1" dirty="0"/>
              <a:t>другом		друзьями</a:t>
            </a:r>
            <a:br>
              <a:rPr lang="ru-RU" sz="2200" b="1" dirty="0"/>
            </a:br>
            <a:r>
              <a:rPr lang="ru-RU" sz="2200" b="1" dirty="0"/>
              <a:t>			</a:t>
            </a:r>
            <a:r>
              <a:rPr lang="ru-RU" sz="2200" b="1" i="1" dirty="0">
                <a:solidFill>
                  <a:srgbClr val="A85229"/>
                </a:solidFill>
              </a:rPr>
              <a:t>чем?</a:t>
            </a:r>
            <a:r>
              <a:rPr lang="ru-RU" sz="2200" b="1" dirty="0"/>
              <a:t>		</a:t>
            </a:r>
            <a:r>
              <a:rPr lang="ru-RU" sz="2200" i="1" dirty="0"/>
              <a:t>книгой		книгами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b="1" dirty="0"/>
              <a:t>Предложный:</a:t>
            </a:r>
            <a:r>
              <a:rPr lang="ru-RU" sz="2200" i="1" dirty="0"/>
              <a:t>	</a:t>
            </a:r>
            <a:r>
              <a:rPr lang="ru-RU" sz="2200" b="1" i="1" dirty="0">
                <a:solidFill>
                  <a:srgbClr val="A85229"/>
                </a:solidFill>
              </a:rPr>
              <a:t>о ком?</a:t>
            </a:r>
            <a:r>
              <a:rPr lang="ru-RU" sz="2200" i="1" dirty="0"/>
              <a:t>		(о) друге	(о) друзьях</a:t>
            </a:r>
            <a:br>
              <a:rPr lang="ru-RU" sz="2200" i="1" dirty="0"/>
            </a:br>
            <a:r>
              <a:rPr lang="ru-RU" sz="2200" i="1" dirty="0"/>
              <a:t>			</a:t>
            </a:r>
            <a:r>
              <a:rPr lang="ru-RU" sz="2200" b="1" i="1" dirty="0">
                <a:solidFill>
                  <a:srgbClr val="A85229"/>
                </a:solidFill>
              </a:rPr>
              <a:t>о чем?</a:t>
            </a:r>
            <a:r>
              <a:rPr lang="ru-RU" sz="2200" i="1" dirty="0"/>
              <a:t>		(о) книге	(о) друзьях</a:t>
            </a:r>
          </a:p>
        </p:txBody>
      </p:sp>
    </p:spTree>
    <p:extLst>
      <p:ext uri="{BB962C8B-B14F-4D97-AF65-F5344CB8AC3E}">
        <p14:creationId xmlns:p14="http://schemas.microsoft.com/office/powerpoint/2010/main" val="20864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2030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/>
              <a:t>Падеж.</a:t>
            </a:r>
            <a:endParaRPr lang="ru-RU" sz="31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122415"/>
            <a:ext cx="9920682" cy="391765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200" b="1" dirty="0"/>
              <a:t>Именительный </a:t>
            </a:r>
            <a:r>
              <a:rPr lang="ru-RU" sz="2200" dirty="0"/>
              <a:t>падеж является начальной (исходной, словарной) формой слова</a:t>
            </a:r>
            <a:endParaRPr lang="ru-RU" sz="3600" i="1" dirty="0">
              <a:solidFill>
                <a:srgbClr val="A85229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ru-RU" sz="2200" dirty="0"/>
              <a:t>Все падежи кроме </a:t>
            </a:r>
            <a:r>
              <a:rPr lang="ru-RU" sz="2200" b="1" dirty="0"/>
              <a:t>именительного, </a:t>
            </a:r>
            <a:r>
              <a:rPr lang="ru-RU" sz="2200" dirty="0"/>
              <a:t>называются </a:t>
            </a:r>
            <a:r>
              <a:rPr lang="ru-RU" sz="2200" b="1" dirty="0"/>
              <a:t>косвенными</a:t>
            </a:r>
            <a:endParaRPr lang="ru-RU" sz="2200" b="1" i="1" dirty="0">
              <a:solidFill>
                <a:srgbClr val="A8522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dirty="0"/>
              <a:t>Чтобы определить падеж существительного в предложении, нужно найти слово, от которого зависит существительное, и задать от этого слова к нему падежный вопрос</a:t>
            </a:r>
            <a:endParaRPr lang="ru-RU" sz="2200" i="1" dirty="0">
              <a:solidFill>
                <a:srgbClr val="A85229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200" dirty="0"/>
              <a:t>Значение падежа у </a:t>
            </a:r>
            <a:r>
              <a:rPr lang="ru-RU" sz="2200" b="1" dirty="0"/>
              <a:t>неизменяемых</a:t>
            </a:r>
            <a:r>
              <a:rPr lang="ru-RU" sz="2200" dirty="0"/>
              <a:t> существительных выражается только с помощью предлогов и согласующихся с данным существительным слов:</a:t>
            </a:r>
            <a:br>
              <a:rPr lang="ru-RU" sz="2200" dirty="0"/>
            </a:br>
            <a:r>
              <a:rPr lang="ru-RU" sz="2200" dirty="0"/>
              <a:t>	</a:t>
            </a:r>
            <a:r>
              <a:rPr lang="ru-RU" sz="2200" i="1" dirty="0">
                <a:solidFill>
                  <a:srgbClr val="A85229"/>
                </a:solidFill>
              </a:rPr>
              <a:t>вкусное рагу</a:t>
            </a:r>
            <a:r>
              <a:rPr lang="ru-RU" sz="2200" dirty="0"/>
              <a:t> (</a:t>
            </a:r>
            <a:r>
              <a:rPr lang="ru-RU" sz="2200" dirty="0" err="1"/>
              <a:t>И.п</a:t>
            </a:r>
            <a:r>
              <a:rPr lang="ru-RU" sz="2200" dirty="0"/>
              <a:t>.), </a:t>
            </a:r>
            <a:r>
              <a:rPr lang="ru-RU" sz="2200" i="1" dirty="0">
                <a:solidFill>
                  <a:srgbClr val="A85229"/>
                </a:solidFill>
              </a:rPr>
              <a:t>кормили вкусным рагу</a:t>
            </a:r>
            <a:r>
              <a:rPr lang="ru-RU" sz="2200" dirty="0"/>
              <a:t> (Т.п.)</a:t>
            </a:r>
            <a:endParaRPr lang="ru-RU" sz="2200" i="1" dirty="0">
              <a:solidFill>
                <a:srgbClr val="A8522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dirty="0"/>
              <a:t>Изменение существительных по падежам называется </a:t>
            </a:r>
            <a:r>
              <a:rPr lang="ru-RU" sz="2200" b="1" dirty="0"/>
              <a:t>склонением</a:t>
            </a:r>
          </a:p>
        </p:txBody>
      </p:sp>
    </p:spTree>
    <p:extLst>
      <p:ext uri="{BB962C8B-B14F-4D97-AF65-F5344CB8AC3E}">
        <p14:creationId xmlns:p14="http://schemas.microsoft.com/office/powerpoint/2010/main" val="40176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2030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/>
              <a:t>Склонения.</a:t>
            </a:r>
            <a:endParaRPr lang="ru-RU" sz="31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122414"/>
            <a:ext cx="9920682" cy="4085439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2200" b="1" dirty="0"/>
              <a:t>1-е склонение: </a:t>
            </a:r>
            <a:r>
              <a:rPr lang="ru-RU" sz="2200" dirty="0" err="1"/>
              <a:t>м.,ж</a:t>
            </a:r>
            <a:r>
              <a:rPr lang="ru-RU" sz="2200" dirty="0"/>
              <a:t>. рода с окончанием </a:t>
            </a:r>
            <a:r>
              <a:rPr lang="ru-RU" sz="2200" b="1" i="1" dirty="0">
                <a:solidFill>
                  <a:srgbClr val="A85229"/>
                </a:solidFill>
              </a:rPr>
              <a:t>–а, -я</a:t>
            </a:r>
            <a:r>
              <a:rPr lang="ru-RU" sz="2200" b="1" dirty="0"/>
              <a:t>:</a:t>
            </a:r>
            <a:br>
              <a:rPr lang="ru-RU" sz="2200" b="1" dirty="0"/>
            </a:br>
            <a:r>
              <a:rPr lang="ru-RU" sz="2200" b="1" dirty="0"/>
              <a:t>	</a:t>
            </a:r>
            <a:r>
              <a:rPr lang="ru-RU" sz="2200" i="1" dirty="0">
                <a:solidFill>
                  <a:srgbClr val="A85229"/>
                </a:solidFill>
              </a:rPr>
              <a:t>дедушка, дядя, мама, деревня, тихоня</a:t>
            </a:r>
            <a:endParaRPr lang="ru-RU" sz="3600" i="1" dirty="0">
              <a:solidFill>
                <a:srgbClr val="A85229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ts val="2500"/>
              </a:lnSpc>
            </a:pPr>
            <a:r>
              <a:rPr lang="ru-RU" sz="2200" b="1" dirty="0"/>
              <a:t>2-е склонение</a:t>
            </a:r>
            <a:r>
              <a:rPr lang="ru-RU" sz="2200" dirty="0"/>
              <a:t>: м. и ср. р. с нулевым окончанием и окончанием </a:t>
            </a:r>
            <a:r>
              <a:rPr lang="ru-RU" sz="2200" b="1" i="1" dirty="0">
                <a:solidFill>
                  <a:srgbClr val="A85229"/>
                </a:solidFill>
              </a:rPr>
              <a:t>–о, -е</a:t>
            </a:r>
            <a:r>
              <a:rPr lang="ru-RU" sz="2200" dirty="0"/>
              <a:t>:</a:t>
            </a:r>
            <a:br>
              <a:rPr lang="ru-RU" sz="2200" dirty="0"/>
            </a:br>
            <a:r>
              <a:rPr lang="ru-RU" sz="2200" dirty="0"/>
              <a:t>	</a:t>
            </a:r>
            <a:r>
              <a:rPr lang="ru-RU" sz="2200" i="1" dirty="0">
                <a:solidFill>
                  <a:srgbClr val="A85229"/>
                </a:solidFill>
              </a:rPr>
              <a:t>дом, домишко, домище, конь, ведро, герой, счастье</a:t>
            </a:r>
          </a:p>
          <a:p>
            <a:pPr>
              <a:lnSpc>
                <a:spcPts val="2500"/>
              </a:lnSpc>
            </a:pPr>
            <a:r>
              <a:rPr lang="ru-RU" sz="2200" b="1" dirty="0"/>
              <a:t>3 склонение</a:t>
            </a:r>
            <a:r>
              <a:rPr lang="ru-RU" sz="2200" dirty="0"/>
              <a:t>: </a:t>
            </a:r>
            <a:r>
              <a:rPr lang="ru-RU" sz="2200" dirty="0" err="1"/>
              <a:t>ж.р</a:t>
            </a:r>
            <a:r>
              <a:rPr lang="ru-RU" sz="2200" dirty="0"/>
              <a:t>. с нулевым окончанием: </a:t>
            </a:r>
            <a:br>
              <a:rPr lang="ru-RU" sz="2200" dirty="0"/>
            </a:br>
            <a:r>
              <a:rPr lang="ru-RU" sz="2200" dirty="0"/>
              <a:t>	</a:t>
            </a:r>
            <a:r>
              <a:rPr lang="ru-RU" sz="2200" i="1" dirty="0">
                <a:solidFill>
                  <a:srgbClr val="A85229"/>
                </a:solidFill>
              </a:rPr>
              <a:t>рожь, морковь </a:t>
            </a:r>
          </a:p>
          <a:p>
            <a:pPr>
              <a:lnSpc>
                <a:spcPts val="2500"/>
              </a:lnSpc>
            </a:pPr>
            <a:r>
              <a:rPr lang="ru-RU" sz="2200" b="1" dirty="0"/>
              <a:t>Разносклоняемые:</a:t>
            </a:r>
            <a:r>
              <a:rPr lang="ru-RU" sz="2200" i="1" dirty="0">
                <a:solidFill>
                  <a:srgbClr val="A85229"/>
                </a:solidFill>
              </a:rPr>
              <a:t> </a:t>
            </a:r>
            <a:br>
              <a:rPr lang="ru-RU" sz="2200" i="1" dirty="0">
                <a:solidFill>
                  <a:srgbClr val="A85229"/>
                </a:solidFill>
              </a:rPr>
            </a:br>
            <a:r>
              <a:rPr lang="ru-RU" sz="2200" i="1" dirty="0">
                <a:solidFill>
                  <a:srgbClr val="A85229"/>
                </a:solidFill>
              </a:rPr>
              <a:t>	</a:t>
            </a:r>
            <a:r>
              <a:rPr lang="ru-RU" sz="2200" dirty="0"/>
              <a:t>10 сущ. на</a:t>
            </a:r>
            <a:r>
              <a:rPr lang="ru-RU" sz="2200" i="1" dirty="0">
                <a:solidFill>
                  <a:srgbClr val="A85229"/>
                </a:solidFill>
              </a:rPr>
              <a:t> –</a:t>
            </a:r>
            <a:r>
              <a:rPr lang="ru-RU" sz="2200" i="1" dirty="0" err="1">
                <a:solidFill>
                  <a:srgbClr val="A85229"/>
                </a:solidFill>
              </a:rPr>
              <a:t>мя</a:t>
            </a:r>
            <a:r>
              <a:rPr lang="ru-RU" sz="2200" i="1" dirty="0">
                <a:solidFill>
                  <a:srgbClr val="A85229"/>
                </a:solidFill>
              </a:rPr>
              <a:t>: имя, племя, бремя, время, темя, семя, знамя, пламя, 	стремя, вымя;</a:t>
            </a:r>
            <a:br>
              <a:rPr lang="ru-RU" sz="2200" i="1" dirty="0">
                <a:solidFill>
                  <a:srgbClr val="A85229"/>
                </a:solidFill>
              </a:rPr>
            </a:br>
            <a:r>
              <a:rPr lang="ru-RU" sz="2200" i="1" dirty="0">
                <a:solidFill>
                  <a:srgbClr val="A85229"/>
                </a:solidFill>
              </a:rPr>
              <a:t>	</a:t>
            </a:r>
            <a:r>
              <a:rPr lang="ru-RU" sz="2200" i="1" dirty="0"/>
              <a:t>Существительные:</a:t>
            </a:r>
            <a:r>
              <a:rPr lang="ru-RU" sz="2200" i="1" dirty="0">
                <a:solidFill>
                  <a:srgbClr val="A85229"/>
                </a:solidFill>
              </a:rPr>
              <a:t> дитя, путь</a:t>
            </a:r>
          </a:p>
        </p:txBody>
      </p:sp>
    </p:spTree>
    <p:extLst>
      <p:ext uri="{BB962C8B-B14F-4D97-AF65-F5344CB8AC3E}">
        <p14:creationId xmlns:p14="http://schemas.microsoft.com/office/powerpoint/2010/main" val="1794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Морфология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Отдел грамматики, изучающий части речи, их общее лексическое значение, грамматические значения и формы</a:t>
            </a:r>
          </a:p>
        </p:txBody>
      </p:sp>
    </p:spTree>
    <p:extLst>
      <p:ext uri="{BB962C8B-B14F-4D97-AF65-F5344CB8AC3E}">
        <p14:creationId xmlns:p14="http://schemas.microsoft.com/office/powerpoint/2010/main" val="21210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2030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/>
              <a:t>несклоняемые</a:t>
            </a:r>
            <a:endParaRPr lang="ru-RU" sz="31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122414"/>
            <a:ext cx="9920682" cy="4085439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ru-RU" sz="2200" dirty="0"/>
              <a:t>Заимствованные слова, оканчивающиеся на гласные</a:t>
            </a:r>
            <a:r>
              <a:rPr lang="ru-RU" sz="2200" b="1" dirty="0"/>
              <a:t>: </a:t>
            </a:r>
            <a:r>
              <a:rPr lang="ru-RU" sz="2200" i="1" dirty="0">
                <a:solidFill>
                  <a:srgbClr val="A85229"/>
                </a:solidFill>
              </a:rPr>
              <a:t>кашне, радио, такси, алоэ, меню, амплуа</a:t>
            </a:r>
            <a:endParaRPr lang="ru-RU" sz="3600" i="1" dirty="0">
              <a:solidFill>
                <a:srgbClr val="A85229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ts val="2000"/>
              </a:lnSpc>
            </a:pPr>
            <a:r>
              <a:rPr lang="ru-RU" sz="2200" dirty="0"/>
              <a:t>Существительные женского рода, оканчивающиеся на твердый согласный: </a:t>
            </a:r>
            <a:r>
              <a:rPr lang="ru-RU" sz="2200" i="1" dirty="0">
                <a:solidFill>
                  <a:srgbClr val="A85229"/>
                </a:solidFill>
              </a:rPr>
              <a:t>мадам</a:t>
            </a:r>
          </a:p>
          <a:p>
            <a:pPr>
              <a:lnSpc>
                <a:spcPts val="2000"/>
              </a:lnSpc>
            </a:pPr>
            <a:r>
              <a:rPr lang="ru-RU" sz="2200" dirty="0"/>
              <a:t>Некоторые иноязычные географические наименования, имена и фамилии: </a:t>
            </a:r>
            <a:r>
              <a:rPr lang="ru-RU" sz="2200" i="1" dirty="0">
                <a:solidFill>
                  <a:srgbClr val="A85229"/>
                </a:solidFill>
              </a:rPr>
              <a:t>Борнео, Золя, Франсуа</a:t>
            </a:r>
          </a:p>
          <a:p>
            <a:pPr>
              <a:lnSpc>
                <a:spcPts val="2000"/>
              </a:lnSpc>
            </a:pPr>
            <a:r>
              <a:rPr lang="ru-RU" sz="2200" dirty="0"/>
              <a:t>Фамилии и иноязычные имена на согласную, принадлежащие лицам женского пола</a:t>
            </a:r>
            <a:r>
              <a:rPr lang="ru-RU" sz="2200" b="1" dirty="0"/>
              <a:t>:</a:t>
            </a:r>
            <a:r>
              <a:rPr lang="ru-RU" sz="2200" i="1" dirty="0">
                <a:solidFill>
                  <a:srgbClr val="A85229"/>
                </a:solidFill>
              </a:rPr>
              <a:t> Галя Хомич, Нинель Черемисина</a:t>
            </a:r>
          </a:p>
          <a:p>
            <a:pPr>
              <a:lnSpc>
                <a:spcPts val="2000"/>
              </a:lnSpc>
            </a:pPr>
            <a:r>
              <a:rPr lang="ru-RU" sz="2200" dirty="0"/>
              <a:t>Фамилии на </a:t>
            </a:r>
            <a:r>
              <a:rPr lang="ru-RU" sz="2200" i="1" dirty="0">
                <a:solidFill>
                  <a:srgbClr val="A85229"/>
                </a:solidFill>
              </a:rPr>
              <a:t>–о, -ко, -</a:t>
            </a:r>
            <a:r>
              <a:rPr lang="ru-RU" sz="2200" i="1" dirty="0" err="1">
                <a:solidFill>
                  <a:srgbClr val="A85229"/>
                </a:solidFill>
              </a:rPr>
              <a:t>енко</a:t>
            </a:r>
            <a:r>
              <a:rPr lang="ru-RU" sz="2200" i="1" dirty="0">
                <a:solidFill>
                  <a:srgbClr val="A85229"/>
                </a:solidFill>
              </a:rPr>
              <a:t>, -их, -</a:t>
            </a:r>
            <a:r>
              <a:rPr lang="ru-RU" sz="2200" i="1" dirty="0" err="1">
                <a:solidFill>
                  <a:srgbClr val="A85229"/>
                </a:solidFill>
              </a:rPr>
              <a:t>ых</a:t>
            </a:r>
            <a:r>
              <a:rPr lang="ru-RU" sz="2200" i="1" dirty="0">
                <a:solidFill>
                  <a:srgbClr val="A85229"/>
                </a:solidFill>
              </a:rPr>
              <a:t>, -</a:t>
            </a:r>
            <a:r>
              <a:rPr lang="ru-RU" sz="2200" i="1" dirty="0" err="1">
                <a:solidFill>
                  <a:srgbClr val="A85229"/>
                </a:solidFill>
              </a:rPr>
              <a:t>аго</a:t>
            </a:r>
            <a:r>
              <a:rPr lang="ru-RU" sz="2200" i="1" dirty="0">
                <a:solidFill>
                  <a:srgbClr val="A85229"/>
                </a:solidFill>
              </a:rPr>
              <a:t>: </a:t>
            </a:r>
            <a:r>
              <a:rPr lang="ru-RU" sz="2200" i="1" dirty="0" err="1">
                <a:solidFill>
                  <a:srgbClr val="A85229"/>
                </a:solidFill>
              </a:rPr>
              <a:t>Барто</a:t>
            </a:r>
            <a:r>
              <a:rPr lang="ru-RU" sz="2200" i="1" dirty="0">
                <a:solidFill>
                  <a:srgbClr val="A85229"/>
                </a:solidFill>
              </a:rPr>
              <a:t>, Франко, Шевченко</a:t>
            </a:r>
          </a:p>
          <a:p>
            <a:pPr>
              <a:lnSpc>
                <a:spcPts val="2000"/>
              </a:lnSpc>
            </a:pPr>
            <a:r>
              <a:rPr lang="ru-RU" sz="2200" dirty="0"/>
              <a:t>Многие аббревиатуры</a:t>
            </a:r>
            <a:r>
              <a:rPr lang="ru-RU" sz="2200" i="1" dirty="0">
                <a:solidFill>
                  <a:srgbClr val="A85229"/>
                </a:solidFill>
              </a:rPr>
              <a:t>: районо, МИД, ООН</a:t>
            </a:r>
          </a:p>
        </p:txBody>
      </p:sp>
    </p:spTree>
    <p:extLst>
      <p:ext uri="{BB962C8B-B14F-4D97-AF65-F5344CB8AC3E}">
        <p14:creationId xmlns:p14="http://schemas.microsoft.com/office/powerpoint/2010/main" val="119374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77" y="2780251"/>
            <a:ext cx="9601200" cy="1143000"/>
          </a:xfrm>
        </p:spPr>
        <p:txBody>
          <a:bodyPr>
            <a:normAutofit/>
          </a:bodyPr>
          <a:lstStyle/>
          <a:p>
            <a:r>
              <a:rPr lang="ru-RU" sz="4800" dirty="0"/>
              <a:t>Спасибо  за 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9635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Знаменательные части речи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Называют предметы, признаки, свойства, количества, состояния или указывают на них. В предложении главные или второстепенные части речи.</a:t>
            </a:r>
          </a:p>
        </p:txBody>
      </p:sp>
    </p:spTree>
    <p:extLst>
      <p:ext uri="{BB962C8B-B14F-4D97-AF65-F5344CB8AC3E}">
        <p14:creationId xmlns:p14="http://schemas.microsoft.com/office/powerpoint/2010/main" val="8877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05469"/>
            <a:ext cx="9601200" cy="142333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dirty="0"/>
              <a:t>Имя существительное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063692"/>
            <a:ext cx="9601200" cy="4114800"/>
          </a:xfrm>
        </p:spPr>
        <p:txBody>
          <a:bodyPr>
            <a:normAutofit/>
          </a:bodyPr>
          <a:lstStyle/>
          <a:p>
            <a:r>
              <a:rPr lang="ru-RU" sz="3600" dirty="0"/>
              <a:t>Часть речи, которая обозначает предмет,</a:t>
            </a:r>
          </a:p>
          <a:p>
            <a:r>
              <a:rPr lang="ru-RU" sz="3600" dirty="0"/>
              <a:t>отвечает на вопросы: </a:t>
            </a:r>
            <a:r>
              <a:rPr lang="ru-RU" sz="3200" b="1" i="1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кто? что? </a:t>
            </a:r>
            <a:r>
              <a:rPr lang="ru-RU" sz="3600" i="1" dirty="0"/>
              <a:t>вода, кот</a:t>
            </a:r>
          </a:p>
          <a:p>
            <a:r>
              <a:rPr lang="ru-RU" sz="3600" dirty="0"/>
              <a:t>Изменяется по числам и падежам (склоняется)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83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183718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/>
              <a:t>Одушевленные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139193"/>
            <a:ext cx="9601200" cy="2973898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Названия живых существ; игрушек, механизмов, похожих на человека; названия мифических существ; названия шахматных и карточных фигур, слова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мертвец, покойник, утопленник </a:t>
            </a:r>
            <a:r>
              <a:rPr lang="ru-RU" sz="2800" dirty="0"/>
              <a:t>(но не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труп</a:t>
            </a:r>
            <a:r>
              <a:rPr lang="ru-RU" sz="2800" dirty="0"/>
              <a:t>).</a:t>
            </a:r>
          </a:p>
          <a:p>
            <a:r>
              <a:rPr lang="ru-RU" sz="2800" dirty="0"/>
              <a:t>Отвечают на вопрос </a:t>
            </a:r>
            <a:r>
              <a:rPr lang="ru-RU" sz="2800" b="1" dirty="0"/>
              <a:t>кто?</a:t>
            </a:r>
            <a:r>
              <a:rPr lang="ru-RU" sz="2800" dirty="0"/>
              <a:t>: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человек, щенок, робот, черт, ферзь, ладья, валет</a:t>
            </a:r>
          </a:p>
          <a:p>
            <a:r>
              <a:rPr lang="ru-RU" sz="2800" b="1" dirty="0" err="1"/>
              <a:t>В.п</a:t>
            </a:r>
            <a:r>
              <a:rPr lang="ru-RU" sz="2800" b="1" dirty="0"/>
              <a:t>. </a:t>
            </a:r>
            <a:r>
              <a:rPr lang="ru-RU" sz="2800" b="1" dirty="0" err="1"/>
              <a:t>мн.ч</a:t>
            </a:r>
            <a:r>
              <a:rPr lang="ru-RU" sz="2800" b="1" dirty="0"/>
              <a:t>. = </a:t>
            </a:r>
            <a:r>
              <a:rPr lang="ru-RU" sz="2800" b="1" dirty="0" err="1"/>
              <a:t>Р.п</a:t>
            </a:r>
            <a:r>
              <a:rPr lang="ru-RU" sz="2800" b="1" dirty="0"/>
              <a:t>. </a:t>
            </a:r>
            <a:r>
              <a:rPr lang="ru-RU" sz="2800" b="1" dirty="0" err="1"/>
              <a:t>мн.ч</a:t>
            </a:r>
            <a:r>
              <a:rPr lang="ru-RU" sz="2800" b="1" dirty="0"/>
              <a:t>.</a:t>
            </a:r>
          </a:p>
          <a:p>
            <a:pPr marL="45720" indent="0">
              <a:buNone/>
            </a:pPr>
            <a:r>
              <a:rPr lang="ru-RU" sz="2800" dirty="0"/>
              <a:t>   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вижу котят, мертвецов</a:t>
            </a:r>
            <a:r>
              <a:rPr lang="ru-RU" sz="2800" dirty="0"/>
              <a:t> (</a:t>
            </a:r>
            <a:r>
              <a:rPr lang="ru-RU" sz="2800" dirty="0" err="1"/>
              <a:t>В.п</a:t>
            </a:r>
            <a:r>
              <a:rPr lang="ru-RU" sz="2800" dirty="0"/>
              <a:t>.) =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нет котят, мертвецов</a:t>
            </a:r>
            <a:r>
              <a:rPr lang="ru-RU" sz="2800" dirty="0"/>
              <a:t> (</a:t>
            </a:r>
            <a:r>
              <a:rPr lang="ru-RU" sz="2800" dirty="0" err="1"/>
              <a:t>Р.п</a:t>
            </a:r>
            <a:r>
              <a:rPr lang="ru-RU" sz="28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2936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183718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 err="1"/>
              <a:t>неОдушевленные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139193"/>
            <a:ext cx="9601200" cy="2973898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Названия предметов неживой природы, растений, совокупности живых существ.</a:t>
            </a:r>
          </a:p>
          <a:p>
            <a:r>
              <a:rPr lang="ru-RU" sz="2800" dirty="0"/>
              <a:t>Отвечают на вопрос </a:t>
            </a:r>
            <a:r>
              <a:rPr lang="ru-RU" sz="2800" b="1" dirty="0"/>
              <a:t>что?</a:t>
            </a:r>
            <a:r>
              <a:rPr lang="ru-RU" sz="2800" dirty="0"/>
              <a:t>: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книга, стол, цветок, армия, толпа</a:t>
            </a:r>
          </a:p>
          <a:p>
            <a:r>
              <a:rPr lang="ru-RU" sz="2800" b="1" dirty="0" err="1"/>
              <a:t>И.п</a:t>
            </a:r>
            <a:r>
              <a:rPr lang="ru-RU" sz="2800" b="1" dirty="0"/>
              <a:t>. </a:t>
            </a:r>
            <a:r>
              <a:rPr lang="ru-RU" sz="2800" b="1" dirty="0" err="1"/>
              <a:t>мн.ч</a:t>
            </a:r>
            <a:r>
              <a:rPr lang="ru-RU" sz="2800" b="1" dirty="0"/>
              <a:t>. = </a:t>
            </a:r>
            <a:r>
              <a:rPr lang="ru-RU" sz="2800" b="1" dirty="0" err="1"/>
              <a:t>В.п</a:t>
            </a:r>
            <a:r>
              <a:rPr lang="ru-RU" sz="2800" b="1" dirty="0"/>
              <a:t>. </a:t>
            </a:r>
            <a:r>
              <a:rPr lang="ru-RU" sz="2800" b="1" dirty="0" err="1"/>
              <a:t>мн.ч</a:t>
            </a:r>
            <a:r>
              <a:rPr lang="ru-RU" sz="2800" b="1" dirty="0"/>
              <a:t>.</a:t>
            </a:r>
          </a:p>
          <a:p>
            <a:pPr marL="45720" indent="0">
              <a:buNone/>
            </a:pPr>
            <a:r>
              <a:rPr lang="ru-RU" sz="2800" dirty="0"/>
              <a:t>   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растут цветы</a:t>
            </a:r>
            <a:r>
              <a:rPr lang="ru-RU" sz="2800" dirty="0"/>
              <a:t> (</a:t>
            </a:r>
            <a:r>
              <a:rPr lang="ru-RU" sz="2800" dirty="0" err="1"/>
              <a:t>И.п</a:t>
            </a:r>
            <a:r>
              <a:rPr lang="ru-RU" sz="2800" dirty="0"/>
              <a:t>.) =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вижу цветы</a:t>
            </a:r>
            <a:r>
              <a:rPr lang="ru-RU" sz="2800" dirty="0"/>
              <a:t> (</a:t>
            </a:r>
            <a:r>
              <a:rPr lang="ru-RU" sz="2800" dirty="0" err="1"/>
              <a:t>В.п</a:t>
            </a:r>
            <a:r>
              <a:rPr lang="ru-RU" sz="28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36193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183718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/>
              <a:t>нарицательные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139193"/>
            <a:ext cx="9601200" cy="2973898"/>
          </a:xfrm>
        </p:spPr>
        <p:txBody>
          <a:bodyPr>
            <a:normAutofit/>
          </a:bodyPr>
          <a:lstStyle/>
          <a:p>
            <a:r>
              <a:rPr lang="ru-RU" sz="2800" dirty="0"/>
              <a:t>Обобщенные названия всех однородных предметов и явлений.</a:t>
            </a:r>
          </a:p>
          <a:p>
            <a:r>
              <a:rPr lang="ru-RU" sz="2800" dirty="0"/>
              <a:t>Пишутся с малой буквы: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собака, море, дождь,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0492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183718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/>
              <a:t>собственные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139193"/>
            <a:ext cx="9601200" cy="2973898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Индивидуальные названия лиц, клички животных, географические, астрономические названия, названия единичных предметов для отличия их от других, однородных с ними предметов.</a:t>
            </a:r>
          </a:p>
          <a:p>
            <a:r>
              <a:rPr lang="ru-RU" sz="2800" dirty="0"/>
              <a:t>Пишутся всегда с </a:t>
            </a:r>
            <a:r>
              <a:rPr lang="ru-RU" sz="2800" b="1" dirty="0"/>
              <a:t>большой</a:t>
            </a:r>
            <a:r>
              <a:rPr lang="ru-RU" sz="2800" dirty="0"/>
              <a:t> </a:t>
            </a:r>
            <a:r>
              <a:rPr lang="ru-RU" sz="2800" b="1" dirty="0"/>
              <a:t>буквы</a:t>
            </a:r>
            <a:r>
              <a:rPr lang="ru-RU" sz="2800" dirty="0"/>
              <a:t>.</a:t>
            </a:r>
          </a:p>
          <a:p>
            <a:r>
              <a:rPr lang="ru-RU" sz="2800" dirty="0"/>
              <a:t>Названия газет, журналов, художественных произведений, предприятий, обществ берутся в </a:t>
            </a:r>
            <a:r>
              <a:rPr lang="ru-RU" sz="2800" b="1" dirty="0"/>
              <a:t>кавычки</a:t>
            </a:r>
            <a:r>
              <a:rPr lang="ru-RU" sz="2800" dirty="0"/>
              <a:t>.</a:t>
            </a:r>
          </a:p>
          <a:p>
            <a:pPr marL="45720" indent="0">
              <a:buNone/>
            </a:pPr>
            <a:r>
              <a:rPr lang="ru-RU" sz="2800" dirty="0"/>
              <a:t>    </a:t>
            </a:r>
            <a:r>
              <a:rPr lang="ru-RU" sz="3600" b="1" i="1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Александр Сергеевич Пушкин, город Минск, Луна, Возрождение (эпоха), журнал «Юность» </a:t>
            </a:r>
          </a:p>
        </p:txBody>
      </p:sp>
    </p:spTree>
    <p:extLst>
      <p:ext uri="{BB962C8B-B14F-4D97-AF65-F5344CB8AC3E}">
        <p14:creationId xmlns:p14="http://schemas.microsoft.com/office/powerpoint/2010/main" val="41130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2279"/>
            <a:ext cx="9601200" cy="20301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Знаменательные части речи</a:t>
            </a:r>
            <a:br>
              <a:rPr lang="ru-RU" sz="4400" dirty="0"/>
            </a:br>
            <a:r>
              <a:rPr lang="ru-RU" sz="3600" u="sng" dirty="0"/>
              <a:t>Имя существительное</a:t>
            </a:r>
            <a:br>
              <a:rPr lang="ru-RU" sz="3600" dirty="0"/>
            </a:br>
            <a:r>
              <a:rPr lang="ru-RU" sz="3600" dirty="0"/>
              <a:t>Род. </a:t>
            </a:r>
            <a:r>
              <a:rPr lang="ru-RU" sz="3600" cap="none" dirty="0">
                <a:solidFill>
                  <a:schemeClr val="tx1"/>
                </a:solidFill>
              </a:rPr>
              <a:t>Мужской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100" i="1" cap="none" dirty="0"/>
              <a:t>(он, мой)</a:t>
            </a:r>
            <a:br>
              <a:rPr lang="ru-RU" sz="3100" i="1" cap="none" dirty="0"/>
            </a:br>
            <a:r>
              <a:rPr lang="ru-RU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4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И.п</a:t>
            </a:r>
            <a:r>
              <a:rPr lang="ru-RU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4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ед.ч</a:t>
            </a:r>
            <a:r>
              <a:rPr lang="ru-RU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3100" i="1" cap="none" dirty="0"/>
              <a:t>-     ; -а,-я,-о,-е,-ой,-</a:t>
            </a:r>
            <a:r>
              <a:rPr lang="ru-RU" sz="3100" i="1" cap="none" dirty="0" err="1"/>
              <a:t>ий</a:t>
            </a:r>
            <a:r>
              <a:rPr lang="ru-RU" sz="3100" i="1" cap="none" dirty="0"/>
              <a:t>,-</a:t>
            </a:r>
            <a:r>
              <a:rPr lang="ru-RU" sz="3100" i="1" cap="none" dirty="0" err="1"/>
              <a:t>ый</a:t>
            </a:r>
            <a:endParaRPr lang="ru-RU" sz="31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399" y="2441196"/>
            <a:ext cx="9920682" cy="3800213"/>
          </a:xfrm>
        </p:spPr>
        <p:txBody>
          <a:bodyPr>
            <a:noAutofit/>
          </a:bodyPr>
          <a:lstStyle/>
          <a:p>
            <a:r>
              <a:rPr lang="ru-RU" sz="2200" dirty="0"/>
              <a:t>Все существительные с твердой основой и нулевым окончанием: </a:t>
            </a:r>
            <a:r>
              <a:rPr lang="ru-RU" sz="2200" b="1" i="1" dirty="0"/>
              <a:t>отец     , лев     , угол</a:t>
            </a:r>
            <a:r>
              <a:rPr lang="ru-RU" sz="2200" dirty="0"/>
              <a:t>    .</a:t>
            </a:r>
          </a:p>
          <a:p>
            <a:r>
              <a:rPr lang="ru-RU" sz="2200" dirty="0"/>
              <a:t>Все существительные с основой на </a:t>
            </a:r>
            <a:r>
              <a:rPr lang="ru-RU" sz="2200" b="1" dirty="0">
                <a:solidFill>
                  <a:srgbClr val="A85229"/>
                </a:solidFill>
              </a:rPr>
              <a:t>(й)</a:t>
            </a:r>
            <a:r>
              <a:rPr lang="ru-RU" sz="2200" dirty="0"/>
              <a:t> и нулевым окончанием: </a:t>
            </a:r>
            <a:br>
              <a:rPr lang="ru-RU" sz="2200" dirty="0"/>
            </a:br>
            <a:r>
              <a:rPr lang="ru-RU" sz="2200" b="1" i="1" dirty="0"/>
              <a:t>калий    , иней    </a:t>
            </a:r>
            <a:r>
              <a:rPr lang="ru-RU" sz="2200" dirty="0"/>
              <a:t>.</a:t>
            </a:r>
          </a:p>
          <a:p>
            <a:r>
              <a:rPr lang="ru-RU" sz="2200" dirty="0"/>
              <a:t>Часть существительных с основой на другие мягкие согласные (не на </a:t>
            </a:r>
            <a:r>
              <a:rPr lang="ru-RU" sz="2200" b="1" dirty="0">
                <a:solidFill>
                  <a:srgbClr val="A85229"/>
                </a:solidFill>
              </a:rPr>
              <a:t>(й)</a:t>
            </a:r>
            <a:r>
              <a:rPr lang="ru-RU" sz="2200" dirty="0"/>
              <a:t>) и на шипящие с нулевым окончанием: </a:t>
            </a:r>
            <a:r>
              <a:rPr lang="ru-RU" sz="2200" b="1" i="1" dirty="0"/>
              <a:t>путь    , лебедь     , тюль     , нож    , товарищ</a:t>
            </a:r>
          </a:p>
          <a:p>
            <a:r>
              <a:rPr lang="ru-RU" sz="2200" dirty="0"/>
              <a:t>Существительные – названия лиц мужского пола с окончаниями </a:t>
            </a:r>
            <a:r>
              <a:rPr lang="ru-RU" sz="2200" b="1" i="1" dirty="0">
                <a:solidFill>
                  <a:srgbClr val="A85229"/>
                </a:solidFill>
              </a:rPr>
              <a:t>–а, -я</a:t>
            </a:r>
            <a:r>
              <a:rPr lang="ru-RU" sz="2200" dirty="0"/>
              <a:t>:</a:t>
            </a:r>
          </a:p>
          <a:p>
            <a:pPr marL="45720" indent="0">
              <a:buNone/>
            </a:pPr>
            <a:r>
              <a:rPr lang="ru-RU" sz="2200" dirty="0"/>
              <a:t>     </a:t>
            </a:r>
            <a:r>
              <a:rPr lang="ru-RU" sz="2200" i="1" spc="300" dirty="0"/>
              <a:t>пап</a:t>
            </a:r>
            <a:r>
              <a:rPr lang="ru-RU" sz="2200" i="1" spc="300" dirty="0">
                <a:solidFill>
                  <a:srgbClr val="A85229"/>
                </a:solidFill>
              </a:rPr>
              <a:t>а</a:t>
            </a:r>
            <a:r>
              <a:rPr lang="ru-RU" sz="2200" i="1" dirty="0">
                <a:solidFill>
                  <a:srgbClr val="A85229"/>
                </a:solidFill>
              </a:rPr>
              <a:t>  </a:t>
            </a:r>
            <a:r>
              <a:rPr lang="ru-RU" sz="2200" i="1" dirty="0"/>
              <a:t>, юнош</a:t>
            </a:r>
            <a:r>
              <a:rPr lang="ru-RU" sz="2200" i="1" dirty="0">
                <a:solidFill>
                  <a:srgbClr val="A85229"/>
                </a:solidFill>
              </a:rPr>
              <a:t>а </a:t>
            </a:r>
            <a:r>
              <a:rPr lang="ru-RU" sz="2200" i="1" dirty="0"/>
              <a:t>, дяд</a:t>
            </a:r>
            <a:r>
              <a:rPr lang="ru-RU" sz="2200" i="1" dirty="0">
                <a:solidFill>
                  <a:srgbClr val="A85229"/>
                </a:solidFill>
              </a:rPr>
              <a:t>я </a:t>
            </a:r>
            <a:r>
              <a:rPr lang="ru-RU" sz="2200" i="1" dirty="0"/>
              <a:t>, Кол</a:t>
            </a:r>
            <a:r>
              <a:rPr lang="ru-RU" sz="2200" i="1" dirty="0">
                <a:solidFill>
                  <a:srgbClr val="A85229"/>
                </a:solidFill>
              </a:rPr>
              <a:t>я</a:t>
            </a:r>
          </a:p>
          <a:p>
            <a:endParaRPr lang="ru-RU" sz="2800" dirty="0"/>
          </a:p>
          <a:p>
            <a:pPr marL="45720" indent="0">
              <a:buNone/>
            </a:pPr>
            <a:r>
              <a:rPr lang="ru-RU" sz="2800" dirty="0"/>
              <a:t>    </a:t>
            </a:r>
            <a:endParaRPr lang="ru-RU" sz="3600" b="1" i="1" dirty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6816" y="1778467"/>
            <a:ext cx="218111" cy="243282"/>
          </a:xfrm>
          <a:prstGeom prst="rect">
            <a:avLst/>
          </a:prstGeom>
          <a:noFill/>
          <a:ln w="38100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9405" y="2860644"/>
            <a:ext cx="194344" cy="194347"/>
          </a:xfrm>
          <a:prstGeom prst="rect">
            <a:avLst/>
          </a:prstGeom>
          <a:noFill/>
          <a:ln w="28575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57755" y="2860644"/>
            <a:ext cx="194344" cy="194347"/>
          </a:xfrm>
          <a:prstGeom prst="rect">
            <a:avLst/>
          </a:prstGeom>
          <a:noFill/>
          <a:ln w="28575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32316" y="2533472"/>
            <a:ext cx="194344" cy="194347"/>
          </a:xfrm>
          <a:prstGeom prst="rect">
            <a:avLst/>
          </a:prstGeom>
          <a:noFill/>
          <a:ln w="28575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141" y="3691154"/>
            <a:ext cx="194344" cy="194347"/>
          </a:xfrm>
          <a:prstGeom prst="rect">
            <a:avLst/>
          </a:prstGeom>
          <a:noFill/>
          <a:ln w="28575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98209" y="3691154"/>
            <a:ext cx="194344" cy="194347"/>
          </a:xfrm>
          <a:prstGeom prst="rect">
            <a:avLst/>
          </a:prstGeom>
          <a:noFill/>
          <a:ln w="28575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90033" y="4514673"/>
            <a:ext cx="194344" cy="194347"/>
          </a:xfrm>
          <a:prstGeom prst="rect">
            <a:avLst/>
          </a:prstGeom>
          <a:noFill/>
          <a:ln w="28575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74946" y="4513972"/>
            <a:ext cx="194344" cy="194347"/>
          </a:xfrm>
          <a:prstGeom prst="rect">
            <a:avLst/>
          </a:prstGeom>
          <a:noFill/>
          <a:ln w="28575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8341" y="4513972"/>
            <a:ext cx="194344" cy="194347"/>
          </a:xfrm>
          <a:prstGeom prst="rect">
            <a:avLst/>
          </a:prstGeom>
          <a:noFill/>
          <a:ln w="28575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814806" y="4513971"/>
            <a:ext cx="194344" cy="194347"/>
          </a:xfrm>
          <a:prstGeom prst="rect">
            <a:avLst/>
          </a:prstGeom>
          <a:noFill/>
          <a:ln w="28575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63411" y="4809686"/>
            <a:ext cx="194344" cy="194347"/>
          </a:xfrm>
          <a:prstGeom prst="rect">
            <a:avLst/>
          </a:prstGeom>
          <a:noFill/>
          <a:ln w="28575">
            <a:solidFill>
              <a:srgbClr val="A8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63629" y="5868097"/>
            <a:ext cx="194344" cy="19434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26203" y="5868097"/>
            <a:ext cx="194344" cy="19434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86107" y="5868097"/>
            <a:ext cx="194344" cy="19434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62789" y="5868096"/>
            <a:ext cx="194344" cy="19434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красными линиями (широкоэкранный формат)</Template>
  <TotalTime>0</TotalTime>
  <Words>884</Words>
  <Application>Microsoft Office PowerPoint</Application>
  <PresentationFormat>Широкоэкранный</PresentationFormat>
  <Paragraphs>109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Cambria</vt:lpstr>
      <vt:lpstr>Red Line Business 16x9</vt:lpstr>
      <vt:lpstr>Имя существительное</vt:lpstr>
      <vt:lpstr>Морфология</vt:lpstr>
      <vt:lpstr>Знаменательные части речи</vt:lpstr>
      <vt:lpstr>Знаменательные части речи Имя существительное</vt:lpstr>
      <vt:lpstr>Знаменательные части речи Имя существительное Одушевленные</vt:lpstr>
      <vt:lpstr>Знаменательные части речи Имя существительное неОдушевленные</vt:lpstr>
      <vt:lpstr>Знаменательные части речи Имя существительное нарицательные </vt:lpstr>
      <vt:lpstr>Знаменательные части речи Имя существительное собственные </vt:lpstr>
      <vt:lpstr>Знаменательные части речи Имя существительное Род. Мужской (он, мой) в И.п. ед.ч. -     ; -а,-я,-о,-е,-ой,-ий,-ый</vt:lpstr>
      <vt:lpstr>Знаменательные части речи Имя существительное Род. Мужской (он, мой) в И.п. ед.ч. -     ; -а,-я,-о,-е,-ой,-ий,-ый</vt:lpstr>
      <vt:lpstr>Знаменательные части речи Имя существительное Род. Мужской (он, мой) в И.п. ед.ч. -     ; -а,-я,-о,-е,-ой,-ий,-ый</vt:lpstr>
      <vt:lpstr>Знаменательные части речи Имя существительное Род. Женский (она, моя) в И.п. ед.ч. -     ; -а,-я,-ая,-яя</vt:lpstr>
      <vt:lpstr>Знаменательные части речи Имя существительное Род. Средний (оно, мое) в И.п. ед.ч. - -о, -е ; на –мя, -ое, -ее</vt:lpstr>
      <vt:lpstr>Знаменательные части речи Имя существительное Число. Единственное и множественное</vt:lpstr>
      <vt:lpstr>Знаменательные части речи Имя существительное Число. Только единственное</vt:lpstr>
      <vt:lpstr>Знаменательные части речи Имя существительное Число. Только множественное</vt:lpstr>
      <vt:lpstr>Знаменательные части речи Имя существительное Падеж. </vt:lpstr>
      <vt:lpstr>Знаменательные части речи Имя существительное Падеж.</vt:lpstr>
      <vt:lpstr>Знаменательные части речи Имя существительное Склонения.</vt:lpstr>
      <vt:lpstr>Знаменательные части речи Имя существительное несклоняемые</vt:lpstr>
      <vt:lpstr>Спасибо  за 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2016-04-14T09:24:22Z</dcterms:created>
  <dcterms:modified xsi:type="dcterms:W3CDTF">2016-05-10T19:50:23Z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