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330" r:id="rId3"/>
    <p:sldId id="278" r:id="rId4"/>
    <p:sldId id="27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5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3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ru-RU" smtClean="0"/>
              <a:t>12.05.2016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ru-RU" smtClean="0"/>
              <a:t>12.05.2016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6800" y="2416028"/>
            <a:ext cx="10058400" cy="1783919"/>
          </a:xfrm>
        </p:spPr>
        <p:txBody>
          <a:bodyPr>
            <a:normAutofit/>
          </a:bodyPr>
          <a:lstStyle/>
          <a:p>
            <a:pPr algn="l" defTabSz="91440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400" dirty="0">
                <a:solidFill>
                  <a:srgbClr val="514A40"/>
                </a:solidFill>
                <a:effectLst>
                  <a:outerShdw blurRad="38100" dist="25400" dir="18900000" algn="bl">
                    <a:prstClr val="aliceBlue">
                      <a:alpha val="80000"/>
                    </a:prstClr>
                  </a:outerShdw>
                </a:effectLst>
                <a:latin typeface="Cambria"/>
              </a:rPr>
              <a:t>глагол</a:t>
            </a:r>
            <a:endParaRPr lang="ru-RU" sz="5400" b="1" i="0" baseline="0" dirty="0">
              <a:solidFill>
                <a:srgbClr val="514A40"/>
              </a:solidFill>
              <a:effectLst>
                <a:outerShdw blurRad="38100" dist="25400" dir="18900000" algn="bl">
                  <a:prstClr val="aliceBlue">
                    <a:alpha val="80000"/>
                  </a:prstClr>
                </a:outerShdw>
              </a:effectLst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8777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глагол. Лицо</a:t>
            </a:r>
            <a:br>
              <a:rPr lang="ru-RU" sz="3600" u="sng" dirty="0"/>
            </a:br>
            <a:r>
              <a:rPr lang="ru-RU" sz="3600" u="sng" dirty="0"/>
              <a:t>безличные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290194"/>
            <a:ext cx="9920682" cy="3598878"/>
          </a:xfrm>
        </p:spPr>
        <p:txBody>
          <a:bodyPr>
            <a:noAutofit/>
          </a:bodyPr>
          <a:lstStyle/>
          <a:p>
            <a:r>
              <a:rPr lang="ru-RU" b="1" dirty="0"/>
              <a:t>Называют </a:t>
            </a:r>
            <a:r>
              <a:rPr lang="ru-RU" dirty="0"/>
              <a:t>действие, состояние, происходящее само по себе, не связанное ни с каким лицом.</a:t>
            </a:r>
          </a:p>
          <a:p>
            <a:r>
              <a:rPr lang="ru-RU" b="1" dirty="0"/>
              <a:t>Обозначают:</a:t>
            </a:r>
            <a:br>
              <a:rPr lang="ru-RU" b="1" dirty="0">
                <a:solidFill>
                  <a:srgbClr val="A85229"/>
                </a:solidFill>
              </a:rPr>
            </a:br>
            <a:r>
              <a:rPr lang="ru-RU" dirty="0"/>
              <a:t>явления природы: </a:t>
            </a:r>
            <a:r>
              <a:rPr lang="ru-RU" i="1" dirty="0">
                <a:solidFill>
                  <a:srgbClr val="A85229"/>
                </a:solidFill>
              </a:rPr>
              <a:t>Вечереет, Подморозило.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dirty="0"/>
              <a:t>состояния человека:</a:t>
            </a:r>
            <a:r>
              <a:rPr lang="ru-RU" b="1" dirty="0">
                <a:solidFill>
                  <a:srgbClr val="A85229"/>
                </a:solidFill>
              </a:rPr>
              <a:t> </a:t>
            </a:r>
            <a:r>
              <a:rPr lang="ru-RU" i="1" dirty="0">
                <a:solidFill>
                  <a:srgbClr val="A85229"/>
                </a:solidFill>
              </a:rPr>
              <a:t>Знобит. Нездоровится.</a:t>
            </a:r>
          </a:p>
          <a:p>
            <a:r>
              <a:rPr lang="ru-RU" b="1" dirty="0"/>
              <a:t>Морфологические признаки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dirty="0"/>
              <a:t>Не изменяются по лицам, родам и числам.</a:t>
            </a:r>
            <a:br>
              <a:rPr lang="ru-RU" dirty="0"/>
            </a:br>
            <a:r>
              <a:rPr lang="ru-RU" dirty="0"/>
              <a:t>Употребляются: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dirty="0"/>
              <a:t>в неопределенной форме:</a:t>
            </a:r>
            <a:r>
              <a:rPr lang="ru-RU" i="1" dirty="0">
                <a:solidFill>
                  <a:srgbClr val="A85229"/>
                </a:solidFill>
              </a:rPr>
              <a:t> знобить, светать, смеркаться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dirty="0"/>
              <a:t>в форме изъявительного наклонения: </a:t>
            </a:r>
            <a:r>
              <a:rPr lang="ru-RU" i="1" dirty="0">
                <a:solidFill>
                  <a:srgbClr val="A85229"/>
                </a:solidFill>
              </a:rPr>
              <a:t>вечерело, вечереет, будет вечереть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dirty="0"/>
              <a:t>в форме условного наклонения среднего рода: </a:t>
            </a:r>
            <a:r>
              <a:rPr lang="ru-RU" i="1" dirty="0">
                <a:solidFill>
                  <a:srgbClr val="A85229"/>
                </a:solidFill>
              </a:rPr>
              <a:t>знобило бы, светало бы</a:t>
            </a:r>
          </a:p>
        </p:txBody>
      </p:sp>
    </p:spTree>
    <p:extLst>
      <p:ext uri="{BB962C8B-B14F-4D97-AF65-F5344CB8AC3E}">
        <p14:creationId xmlns:p14="http://schemas.microsoft.com/office/powerpoint/2010/main" val="406613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глагол. </a:t>
            </a:r>
            <a:br>
              <a:rPr lang="ru-RU" sz="3600" u="sng" dirty="0"/>
            </a:br>
            <a:r>
              <a:rPr lang="ru-RU" sz="3600" u="sng" dirty="0" err="1"/>
              <a:t>спряжение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290194"/>
            <a:ext cx="9920682" cy="3598878"/>
          </a:xfrm>
        </p:spPr>
        <p:txBody>
          <a:bodyPr>
            <a:noAutofit/>
          </a:bodyPr>
          <a:lstStyle/>
          <a:p>
            <a:r>
              <a:rPr lang="ru-RU" b="1" dirty="0"/>
              <a:t>Спряжение</a:t>
            </a:r>
            <a:r>
              <a:rPr lang="ru-RU" dirty="0"/>
              <a:t> — это изменение глагола по лицам и числам.</a:t>
            </a:r>
          </a:p>
          <a:p>
            <a:r>
              <a:rPr lang="en-US" i="1" u="sng" dirty="0">
                <a:solidFill>
                  <a:srgbClr val="A85229"/>
                </a:solidFill>
              </a:rPr>
              <a:t>I </a:t>
            </a:r>
            <a:r>
              <a:rPr lang="ru-RU" i="1" u="sng" dirty="0">
                <a:solidFill>
                  <a:srgbClr val="A85229"/>
                </a:solidFill>
              </a:rPr>
              <a:t>спряжение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Единственное число			множественное число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1 л.	Стел ю		нес у		стелем		несем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2 л.	Стелешь	несешь		стелете	несете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3 л.	Стелет	несет		стелют	несут</a:t>
            </a:r>
          </a:p>
          <a:p>
            <a:r>
              <a:rPr lang="en-US" u="sng" dirty="0">
                <a:solidFill>
                  <a:srgbClr val="A85229"/>
                </a:solidFill>
              </a:rPr>
              <a:t>II </a:t>
            </a:r>
            <a:r>
              <a:rPr lang="ru-RU" u="sng" dirty="0">
                <a:solidFill>
                  <a:srgbClr val="A85229"/>
                </a:solidFill>
              </a:rPr>
              <a:t>спряжение</a:t>
            </a:r>
            <a:br>
              <a:rPr lang="ru-RU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Единственное число			множественное число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1 л.	</a:t>
            </a:r>
            <a:r>
              <a:rPr lang="ru-RU" i="1" dirty="0" err="1">
                <a:solidFill>
                  <a:srgbClr val="A85229"/>
                </a:solidFill>
              </a:rPr>
              <a:t>Спл</a:t>
            </a:r>
            <a:r>
              <a:rPr lang="ru-RU" i="1" dirty="0">
                <a:solidFill>
                  <a:srgbClr val="A85229"/>
                </a:solidFill>
              </a:rPr>
              <a:t> ю				спим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2 л.	Спишь 				спите</a:t>
            </a:r>
            <a:br>
              <a:rPr lang="ru-RU" i="1" dirty="0">
                <a:solidFill>
                  <a:srgbClr val="A85229"/>
                </a:solidFill>
              </a:rPr>
            </a:br>
            <a:r>
              <a:rPr lang="ru-RU" i="1" dirty="0">
                <a:solidFill>
                  <a:srgbClr val="A85229"/>
                </a:solidFill>
              </a:rPr>
              <a:t>3 л.	Спит				спят</a:t>
            </a:r>
          </a:p>
          <a:p>
            <a:endParaRPr lang="ru-RU" dirty="0">
              <a:solidFill>
                <a:srgbClr val="A8522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44538" y="3439482"/>
            <a:ext cx="192945" cy="1929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751593" y="5043180"/>
            <a:ext cx="192945" cy="1929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14682" y="3447873"/>
            <a:ext cx="192945" cy="1929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85813" y="3700945"/>
            <a:ext cx="45300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497904" y="3700945"/>
            <a:ext cx="45300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528034" y="3700945"/>
            <a:ext cx="45300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147109" y="3700945"/>
            <a:ext cx="45300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77869" y="5604546"/>
            <a:ext cx="366670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203670" y="5327706"/>
            <a:ext cx="45300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528033" y="3432495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46420" y="3419909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896308" y="3985470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497904" y="3985470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28032" y="3985469"/>
            <a:ext cx="392885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146420" y="4013439"/>
            <a:ext cx="385184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71928" y="5320020"/>
            <a:ext cx="464887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203670" y="5027802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202259" y="5598953"/>
            <a:ext cx="325773" cy="208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2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глагол. </a:t>
            </a:r>
            <a:br>
              <a:rPr lang="ru-RU" sz="3600" u="sng" dirty="0"/>
            </a:br>
            <a:r>
              <a:rPr lang="ru-RU" sz="3600" u="sng" dirty="0"/>
              <a:t>спряжение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290194"/>
            <a:ext cx="9920682" cy="3598878"/>
          </a:xfrm>
        </p:spPr>
        <p:txBody>
          <a:bodyPr>
            <a:noAutofit/>
          </a:bodyPr>
          <a:lstStyle/>
          <a:p>
            <a:r>
              <a:rPr lang="ru-RU" b="1" dirty="0"/>
              <a:t>Способ определения типа спряжения глаголов:</a:t>
            </a:r>
          </a:p>
          <a:p>
            <a:r>
              <a:rPr lang="en-US" b="1" i="1" dirty="0">
                <a:solidFill>
                  <a:srgbClr val="A85229"/>
                </a:solidFill>
              </a:rPr>
              <a:t>II </a:t>
            </a:r>
            <a:r>
              <a:rPr lang="ru-RU" b="1" i="1" dirty="0">
                <a:solidFill>
                  <a:srgbClr val="A85229"/>
                </a:solidFill>
              </a:rPr>
              <a:t>спряжение:</a:t>
            </a:r>
            <a:br>
              <a:rPr lang="ru-RU" b="1" i="1" dirty="0">
                <a:solidFill>
                  <a:srgbClr val="A85229"/>
                </a:solidFill>
              </a:rPr>
            </a:br>
            <a:r>
              <a:rPr lang="ru-RU" dirty="0"/>
              <a:t>Ко второму же спряженью отнесем мы без сомненья все глаголы, что на </a:t>
            </a:r>
            <a:r>
              <a:rPr lang="ru-RU" b="1" dirty="0"/>
              <a:t>-</a:t>
            </a:r>
            <a:r>
              <a:rPr lang="ru-RU" b="1" dirty="0" err="1"/>
              <a:t>ить</a:t>
            </a:r>
            <a:r>
              <a:rPr lang="ru-RU" dirty="0"/>
              <a:t>, исключая</a:t>
            </a:r>
            <a:r>
              <a:rPr lang="ru-RU" b="1" dirty="0"/>
              <a:t> </a:t>
            </a:r>
            <a:r>
              <a:rPr lang="ru-RU" b="1" dirty="0">
                <a:solidFill>
                  <a:srgbClr val="A85229"/>
                </a:solidFill>
              </a:rPr>
              <a:t>брить</a:t>
            </a:r>
            <a:r>
              <a:rPr lang="ru-RU" b="1" dirty="0"/>
              <a:t>, </a:t>
            </a:r>
            <a:r>
              <a:rPr lang="ru-RU" b="1" dirty="0">
                <a:solidFill>
                  <a:srgbClr val="A85229"/>
                </a:solidFill>
              </a:rPr>
              <a:t>стелить</a:t>
            </a:r>
            <a:r>
              <a:rPr lang="ru-RU" dirty="0"/>
              <a:t>. А еще: </a:t>
            </a:r>
            <a:r>
              <a:rPr lang="ru-RU" i="1" dirty="0">
                <a:solidFill>
                  <a:srgbClr val="A85229"/>
                </a:solidFill>
              </a:rPr>
              <a:t>смотреть, обидеть, слышать, видеть, ненавидеть, гнать, дышать, держать, терпеть, и зависеть, и вертеть.</a:t>
            </a:r>
          </a:p>
          <a:p>
            <a:r>
              <a:rPr lang="en-US" b="1" i="1" dirty="0">
                <a:solidFill>
                  <a:srgbClr val="A85229"/>
                </a:solidFill>
              </a:rPr>
              <a:t>I </a:t>
            </a:r>
            <a:r>
              <a:rPr lang="ru-RU" b="1" i="1" dirty="0">
                <a:solidFill>
                  <a:srgbClr val="A85229"/>
                </a:solidFill>
              </a:rPr>
              <a:t>спряжение:</a:t>
            </a:r>
            <a:br>
              <a:rPr lang="ru-RU" b="1" i="1" dirty="0">
                <a:solidFill>
                  <a:srgbClr val="A85229"/>
                </a:solidFill>
              </a:rPr>
            </a:br>
            <a:r>
              <a:rPr lang="ru-RU" dirty="0"/>
              <a:t>Все остальные глаголы кроме тех, которые относятся ко </a:t>
            </a:r>
            <a:r>
              <a:rPr lang="en-US" dirty="0"/>
              <a:t>II </a:t>
            </a:r>
            <a:r>
              <a:rPr lang="ru-RU" dirty="0"/>
              <a:t>спряжению</a:t>
            </a:r>
          </a:p>
        </p:txBody>
      </p:sp>
    </p:spTree>
    <p:extLst>
      <p:ext uri="{BB962C8B-B14F-4D97-AF65-F5344CB8AC3E}">
        <p14:creationId xmlns:p14="http://schemas.microsoft.com/office/powerpoint/2010/main" val="349425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глагол. </a:t>
            </a:r>
            <a:br>
              <a:rPr lang="ru-RU" sz="3600" u="sng" dirty="0"/>
            </a:br>
            <a:r>
              <a:rPr lang="ru-RU" sz="3600" u="sng" dirty="0"/>
              <a:t>Время. Род. Число.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290194"/>
            <a:ext cx="9920682" cy="3598878"/>
          </a:xfrm>
        </p:spPr>
        <p:txBody>
          <a:bodyPr>
            <a:noAutofit/>
          </a:bodyPr>
          <a:lstStyle/>
          <a:p>
            <a:r>
              <a:rPr lang="ru-RU" b="1" dirty="0"/>
              <a:t>Время </a:t>
            </a:r>
            <a:r>
              <a:rPr lang="ru-RU" dirty="0"/>
              <a:t>(настоящее, прошедшее, будущее)  - у глаголов изъявительного наклонения:</a:t>
            </a:r>
            <a:br>
              <a:rPr lang="ru-RU" dirty="0"/>
            </a:br>
            <a:r>
              <a:rPr lang="ru-RU" dirty="0"/>
              <a:t>	</a:t>
            </a:r>
            <a:r>
              <a:rPr lang="ru-RU" i="1" dirty="0">
                <a:solidFill>
                  <a:srgbClr val="A85229"/>
                </a:solidFill>
              </a:rPr>
              <a:t>читал, читаю, буду читать</a:t>
            </a:r>
          </a:p>
          <a:p>
            <a:r>
              <a:rPr lang="ru-RU" b="1" dirty="0"/>
              <a:t>Формы рода и числа</a:t>
            </a:r>
            <a:r>
              <a:rPr lang="ru-RU" dirty="0"/>
              <a:t> – у глаголов прошедшего времени и условного наклонения:</a:t>
            </a:r>
            <a:br>
              <a:rPr lang="ru-RU" dirty="0"/>
            </a:br>
            <a:r>
              <a:rPr lang="ru-RU" dirty="0"/>
              <a:t>	</a:t>
            </a:r>
            <a:r>
              <a:rPr lang="ru-RU" i="1" dirty="0">
                <a:solidFill>
                  <a:srgbClr val="A85229"/>
                </a:solidFill>
              </a:rPr>
              <a:t>читал, читала, читало, читали</a:t>
            </a:r>
          </a:p>
        </p:txBody>
      </p:sp>
    </p:spTree>
    <p:extLst>
      <p:ext uri="{BB962C8B-B14F-4D97-AF65-F5344CB8AC3E}">
        <p14:creationId xmlns:p14="http://schemas.microsoft.com/office/powerpoint/2010/main" val="22864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6677" y="2780251"/>
            <a:ext cx="9601200" cy="1143000"/>
          </a:xfrm>
        </p:spPr>
        <p:txBody>
          <a:bodyPr>
            <a:normAutofit/>
          </a:bodyPr>
          <a:lstStyle/>
          <a:p>
            <a:r>
              <a:rPr lang="ru-RU" sz="4800" dirty="0"/>
              <a:t>Спасибо  за  внимание !</a:t>
            </a:r>
          </a:p>
        </p:txBody>
      </p:sp>
    </p:spTree>
    <p:extLst>
      <p:ext uri="{BB962C8B-B14F-4D97-AF65-F5344CB8AC3E}">
        <p14:creationId xmlns:p14="http://schemas.microsoft.com/office/powerpoint/2010/main" val="339449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Морфология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Отдел грамматики, изучающий части речи, их общее лексическое значение, грамматические значения и формы</a:t>
            </a:r>
          </a:p>
        </p:txBody>
      </p:sp>
    </p:spTree>
    <p:extLst>
      <p:ext uri="{BB962C8B-B14F-4D97-AF65-F5344CB8AC3E}">
        <p14:creationId xmlns:p14="http://schemas.microsoft.com/office/powerpoint/2010/main" val="212100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Знаменательные части речи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Называют предметы, признаки, свойства, количества, состояния или указывают на них. В предложении главные или второстепенные части речи.</a:t>
            </a:r>
          </a:p>
        </p:txBody>
      </p:sp>
    </p:spTree>
    <p:extLst>
      <p:ext uri="{BB962C8B-B14F-4D97-AF65-F5344CB8AC3E}">
        <p14:creationId xmlns:p14="http://schemas.microsoft.com/office/powerpoint/2010/main" val="88774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67112"/>
            <a:ext cx="9601200" cy="19043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22413"/>
            <a:ext cx="9920682" cy="3280097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</a:pPr>
            <a:r>
              <a:rPr lang="ru-RU" sz="2200" dirty="0"/>
              <a:t>Часть речи, которая обозначает действие или состояние как процесс.</a:t>
            </a:r>
          </a:p>
          <a:p>
            <a:pPr>
              <a:lnSpc>
                <a:spcPts val="2000"/>
              </a:lnSpc>
            </a:pPr>
            <a:r>
              <a:rPr lang="ru-RU" sz="2200" dirty="0"/>
              <a:t>Отвечает на вопросы: </a:t>
            </a:r>
            <a:r>
              <a:rPr lang="ru-RU" sz="2200" b="1" i="1" dirty="0">
                <a:solidFill>
                  <a:srgbClr val="A85229"/>
                </a:solidFill>
              </a:rPr>
              <a:t>что делать? что сделать?</a:t>
            </a:r>
            <a:br>
              <a:rPr lang="ru-RU" sz="2200" b="1" i="1" dirty="0">
                <a:solidFill>
                  <a:srgbClr val="A85229"/>
                </a:solidFill>
              </a:rPr>
            </a:br>
            <a:r>
              <a:rPr lang="ru-RU" sz="2200" b="1" i="1" dirty="0">
                <a:solidFill>
                  <a:srgbClr val="A85229"/>
                </a:solidFill>
              </a:rPr>
              <a:t>           </a:t>
            </a:r>
            <a:r>
              <a:rPr lang="ru-RU" sz="2200" i="1" dirty="0">
                <a:solidFill>
                  <a:srgbClr val="A85229"/>
                </a:solidFill>
              </a:rPr>
              <a:t>Читать, любить, улыбаться, шагнуть, проснуться</a:t>
            </a:r>
          </a:p>
        </p:txBody>
      </p:sp>
    </p:spTree>
    <p:extLst>
      <p:ext uri="{BB962C8B-B14F-4D97-AF65-F5344CB8AC3E}">
        <p14:creationId xmlns:p14="http://schemas.microsoft.com/office/powerpoint/2010/main" val="253884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</a:t>
            </a:r>
            <a:br>
              <a:rPr lang="ru-RU" sz="3600" u="sng" dirty="0"/>
            </a:br>
            <a:r>
              <a:rPr lang="ru-RU" sz="3600" u="sng" dirty="0"/>
              <a:t>Возвратность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22413"/>
            <a:ext cx="9920682" cy="3724714"/>
          </a:xfrm>
        </p:spPr>
        <p:txBody>
          <a:bodyPr>
            <a:noAutofit/>
          </a:bodyPr>
          <a:lstStyle/>
          <a:p>
            <a:r>
              <a:rPr lang="ru-RU" b="1" dirty="0"/>
              <a:t>Возвратными</a:t>
            </a:r>
            <a:r>
              <a:rPr lang="ru-RU" dirty="0"/>
              <a:t> называются глаголы со словообразующим суффиксом -</a:t>
            </a:r>
            <a:r>
              <a:rPr lang="ru-RU" i="1" dirty="0" err="1">
                <a:solidFill>
                  <a:srgbClr val="A85229"/>
                </a:solidFill>
              </a:rPr>
              <a:t>ся</a:t>
            </a:r>
            <a:r>
              <a:rPr lang="ru-RU" dirty="0"/>
              <a:t>: </a:t>
            </a:r>
            <a:r>
              <a:rPr lang="ru-RU" i="1" dirty="0">
                <a:solidFill>
                  <a:srgbClr val="A85229"/>
                </a:solidFill>
              </a:rPr>
              <a:t>учиться, смеяться</a:t>
            </a:r>
            <a:r>
              <a:rPr lang="ru-RU" dirty="0"/>
              <a:t>. Большинство из них образовано от глаголов без </a:t>
            </a:r>
            <a:r>
              <a:rPr lang="ru-RU" i="1" dirty="0"/>
              <a:t>—</a:t>
            </a:r>
            <a:r>
              <a:rPr lang="ru-RU" i="1" dirty="0" err="1">
                <a:solidFill>
                  <a:srgbClr val="A85229"/>
                </a:solidFill>
              </a:rPr>
              <a:t>ся</a:t>
            </a:r>
            <a:r>
              <a:rPr lang="ru-RU" dirty="0"/>
              <a:t> (</a:t>
            </a:r>
            <a:r>
              <a:rPr lang="ru-RU" i="1" dirty="0">
                <a:solidFill>
                  <a:srgbClr val="A85229"/>
                </a:solidFill>
              </a:rPr>
              <a:t>готовить</a:t>
            </a:r>
            <a:r>
              <a:rPr lang="ru-RU" dirty="0">
                <a:solidFill>
                  <a:srgbClr val="A85229"/>
                </a:solidFill>
              </a:rPr>
              <a:t> </a:t>
            </a:r>
            <a:r>
              <a:rPr lang="ru-RU" dirty="0">
                <a:solidFill>
                  <a:srgbClr val="A85229"/>
                </a:solidFill>
                <a:sym typeface="Symbol" panose="05050102010706020507" pitchFamily="18" charset="2"/>
              </a:rPr>
              <a:t></a:t>
            </a:r>
            <a:r>
              <a:rPr lang="ru-RU" dirty="0">
                <a:solidFill>
                  <a:srgbClr val="A85229"/>
                </a:solidFill>
              </a:rPr>
              <a:t> </a:t>
            </a:r>
            <a:r>
              <a:rPr lang="ru-RU" i="1" dirty="0">
                <a:solidFill>
                  <a:srgbClr val="A85229"/>
                </a:solidFill>
              </a:rPr>
              <a:t>готовиться</a:t>
            </a:r>
            <a:r>
              <a:rPr lang="ru-RU" dirty="0"/>
              <a:t>), но есть и не имеющие этого соответствия возвратные глаголы (</a:t>
            </a:r>
            <a:r>
              <a:rPr lang="ru-RU" i="1" dirty="0">
                <a:solidFill>
                  <a:srgbClr val="A85229"/>
                </a:solidFill>
              </a:rPr>
              <a:t>бояться, гордиться, лениться, надеяться, нравиться, смеяться, сомневаться</a:t>
            </a:r>
            <a:r>
              <a:rPr lang="ru-RU" dirty="0">
                <a:solidFill>
                  <a:srgbClr val="A85229"/>
                </a:solidFill>
              </a:rPr>
              <a:t> </a:t>
            </a:r>
            <a:r>
              <a:rPr lang="ru-RU" dirty="0"/>
              <a:t>и др.).</a:t>
            </a:r>
          </a:p>
          <a:p>
            <a:r>
              <a:rPr lang="ru-RU" dirty="0"/>
              <a:t>Возвратные глаголы могут передавать следующие значения:</a:t>
            </a:r>
            <a:br>
              <a:rPr lang="ru-RU" dirty="0"/>
            </a:br>
            <a:r>
              <a:rPr lang="ru-RU" dirty="0"/>
              <a:t>1) действие субъекта направлено на себя: </a:t>
            </a:r>
            <a:r>
              <a:rPr lang="ru-RU" i="1" dirty="0">
                <a:solidFill>
                  <a:srgbClr val="A85229"/>
                </a:solidFill>
              </a:rPr>
              <a:t>мыться, причёсываться, настраиваться, унижаться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2) направленные друг на друга действия нескольких субъектов, каждый из которых является и субъектом, и объектом аналогичного действия: </a:t>
            </a:r>
            <a:r>
              <a:rPr lang="ru-RU" i="1" dirty="0">
                <a:solidFill>
                  <a:srgbClr val="A85229"/>
                </a:solidFill>
              </a:rPr>
              <a:t>мириться, встречаться, целоваться</a:t>
            </a:r>
            <a:r>
              <a:rPr lang="ru-RU" dirty="0">
                <a:solidFill>
                  <a:srgbClr val="A85229"/>
                </a:solidFill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71272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</a:t>
            </a:r>
            <a:br>
              <a:rPr lang="ru-RU" sz="3600" u="sng" dirty="0"/>
            </a:br>
            <a:r>
              <a:rPr lang="ru-RU" sz="3600" u="sng" dirty="0"/>
              <a:t>Возвратность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122413"/>
            <a:ext cx="9920682" cy="3280097"/>
          </a:xfrm>
        </p:spPr>
        <p:txBody>
          <a:bodyPr>
            <a:noAutofit/>
          </a:bodyPr>
          <a:lstStyle/>
          <a:p>
            <a:r>
              <a:rPr lang="ru-RU" dirty="0"/>
              <a:t>Возвратные глаголы могут передавать следующие значения:</a:t>
            </a:r>
            <a:br>
              <a:rPr lang="ru-RU" dirty="0"/>
            </a:br>
            <a:r>
              <a:rPr lang="ru-RU" dirty="0"/>
              <a:t>3) действие совершается субъектом в своих интересах: </a:t>
            </a:r>
            <a:r>
              <a:rPr lang="ru-RU" i="1" dirty="0">
                <a:solidFill>
                  <a:srgbClr val="A85229"/>
                </a:solidFill>
              </a:rPr>
              <a:t>строиться</a:t>
            </a:r>
            <a:r>
              <a:rPr lang="ru-RU" dirty="0"/>
              <a:t> (строить для себя дом), </a:t>
            </a:r>
            <a:r>
              <a:rPr lang="ru-RU" i="1" dirty="0">
                <a:solidFill>
                  <a:srgbClr val="A85229"/>
                </a:solidFill>
              </a:rPr>
              <a:t>укладываться</a:t>
            </a:r>
            <a:r>
              <a:rPr lang="ru-RU" dirty="0"/>
              <a:t> (укладывать свои вещи);</a:t>
            </a:r>
            <a:br>
              <a:rPr lang="ru-RU" dirty="0"/>
            </a:br>
            <a:r>
              <a:rPr lang="ru-RU" dirty="0"/>
              <a:t>4) действие субъекта, замкнутое в сфере его состояния: </a:t>
            </a:r>
            <a:r>
              <a:rPr lang="ru-RU" i="1" dirty="0">
                <a:solidFill>
                  <a:srgbClr val="A85229"/>
                </a:solidFill>
              </a:rPr>
              <a:t>беспокоиться, радоваться, сердиться, веселиться</a:t>
            </a:r>
            <a:r>
              <a:rPr lang="ru-RU" dirty="0">
                <a:solidFill>
                  <a:srgbClr val="A85229"/>
                </a:solidFill>
              </a:rPr>
              <a:t>; </a:t>
            </a:r>
            <a:r>
              <a:rPr lang="ru-RU" i="1" dirty="0">
                <a:solidFill>
                  <a:srgbClr val="A85229"/>
                </a:solidFill>
              </a:rPr>
              <a:t>беспокоиться</a:t>
            </a:r>
            <a:r>
              <a:rPr lang="ru-RU" dirty="0">
                <a:solidFill>
                  <a:srgbClr val="A85229"/>
                </a:solidFill>
              </a:rPr>
              <a:t>;</a:t>
            </a:r>
            <a:br>
              <a:rPr lang="ru-RU" dirty="0"/>
            </a:br>
            <a:r>
              <a:rPr lang="ru-RU" dirty="0"/>
              <a:t>5) потенциальный активный признак субъекта: </a:t>
            </a:r>
            <a:r>
              <a:rPr lang="ru-RU" i="1" dirty="0">
                <a:solidFill>
                  <a:srgbClr val="A85229"/>
                </a:solidFill>
              </a:rPr>
              <a:t>собака кусается</a:t>
            </a:r>
            <a:r>
              <a:rPr lang="ru-RU" dirty="0">
                <a:solidFill>
                  <a:srgbClr val="A85229"/>
                </a:solidFill>
              </a:rPr>
              <a:t> </a:t>
            </a:r>
            <a:r>
              <a:rPr lang="ru-RU" dirty="0"/>
              <a:t>(может укусить);</a:t>
            </a:r>
            <a:br>
              <a:rPr lang="ru-RU" dirty="0"/>
            </a:br>
            <a:r>
              <a:rPr lang="ru-RU" dirty="0"/>
              <a:t>6) потенциальный пассивный признак предмета: </a:t>
            </a:r>
            <a:r>
              <a:rPr lang="ru-RU" i="1" dirty="0">
                <a:solidFill>
                  <a:srgbClr val="A85229"/>
                </a:solidFill>
              </a:rPr>
              <a:t>стекло бьётся</a:t>
            </a:r>
            <a:r>
              <a:rPr lang="ru-RU" dirty="0">
                <a:solidFill>
                  <a:srgbClr val="A85229"/>
                </a:solidFill>
              </a:rPr>
              <a:t> </a:t>
            </a:r>
            <a:r>
              <a:rPr lang="ru-RU" dirty="0"/>
              <a:t>(может разбиться);</a:t>
            </a:r>
            <a:br>
              <a:rPr lang="ru-RU" dirty="0"/>
            </a:br>
            <a:r>
              <a:rPr lang="ru-RU" dirty="0"/>
              <a:t>7) безличность — </a:t>
            </a:r>
            <a:r>
              <a:rPr lang="ru-RU" i="1" dirty="0">
                <a:solidFill>
                  <a:srgbClr val="A85229"/>
                </a:solidFill>
              </a:rPr>
              <a:t>нравиться, нездоровиться, смеркаться</a:t>
            </a:r>
            <a:r>
              <a:rPr lang="ru-RU" dirty="0"/>
              <a:t>.</a:t>
            </a:r>
            <a:endParaRPr lang="ru-RU" sz="2200" i="1" dirty="0">
              <a:solidFill>
                <a:srgbClr val="A852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6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</a:t>
            </a:r>
            <a:br>
              <a:rPr lang="ru-RU" sz="3600" u="sng" dirty="0"/>
            </a:br>
            <a:r>
              <a:rPr lang="ru-RU" sz="3600" u="sng" dirty="0"/>
              <a:t>Вид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45576"/>
            <a:ext cx="9920682" cy="4177719"/>
          </a:xfrm>
        </p:spPr>
        <p:txBody>
          <a:bodyPr>
            <a:noAutofit/>
          </a:bodyPr>
          <a:lstStyle/>
          <a:p>
            <a:r>
              <a:rPr lang="ru-RU" b="1" dirty="0"/>
              <a:t>Глаголы совершенного вида</a:t>
            </a:r>
            <a:r>
              <a:rPr lang="ru-RU" dirty="0"/>
              <a:t> отвечают в инфинитиве на вопрос </a:t>
            </a:r>
            <a:r>
              <a:rPr lang="ru-RU" b="1" i="1" dirty="0">
                <a:solidFill>
                  <a:srgbClr val="A85229"/>
                </a:solidFill>
              </a:rPr>
              <a:t>что сделать? </a:t>
            </a:r>
            <a:r>
              <a:rPr lang="ru-RU" dirty="0"/>
              <a:t>и обозначают законченное действие (</a:t>
            </a:r>
            <a:r>
              <a:rPr lang="ru-RU" i="1" dirty="0">
                <a:solidFill>
                  <a:srgbClr val="A85229"/>
                </a:solidFill>
              </a:rPr>
              <a:t>прочитать</a:t>
            </a:r>
            <a:r>
              <a:rPr lang="ru-RU" dirty="0"/>
              <a:t>) или действие, достигшее определённого предела (</a:t>
            </a:r>
            <a:r>
              <a:rPr lang="ru-RU" i="1" dirty="0">
                <a:solidFill>
                  <a:srgbClr val="A85229"/>
                </a:solidFill>
              </a:rPr>
              <a:t>похудеть</a:t>
            </a:r>
            <a:r>
              <a:rPr lang="ru-RU" dirty="0"/>
              <a:t>).</a:t>
            </a:r>
            <a:br>
              <a:rPr lang="ru-RU" dirty="0"/>
            </a:br>
            <a:r>
              <a:rPr lang="ru-RU" dirty="0"/>
              <a:t>Эти глаголы описывают действие как факт (</a:t>
            </a:r>
            <a:r>
              <a:rPr lang="ru-RU" b="1" i="1" dirty="0">
                <a:solidFill>
                  <a:srgbClr val="A85229"/>
                </a:solidFill>
              </a:rPr>
              <a:t>Наступила </a:t>
            </a:r>
            <a:r>
              <a:rPr lang="ru-RU" i="1" dirty="0">
                <a:solidFill>
                  <a:srgbClr val="A85229"/>
                </a:solidFill>
              </a:rPr>
              <a:t>осень, листья </a:t>
            </a:r>
            <a:r>
              <a:rPr lang="ru-RU" b="1" i="1" dirty="0">
                <a:solidFill>
                  <a:srgbClr val="A85229"/>
                </a:solidFill>
              </a:rPr>
              <a:t>пожелтели </a:t>
            </a:r>
            <a:r>
              <a:rPr lang="ru-RU" i="1" dirty="0">
                <a:solidFill>
                  <a:srgbClr val="A85229"/>
                </a:solidFill>
              </a:rPr>
              <a:t>и </a:t>
            </a:r>
            <a:r>
              <a:rPr lang="ru-RU" b="1" i="1" dirty="0">
                <a:solidFill>
                  <a:srgbClr val="A85229"/>
                </a:solidFill>
              </a:rPr>
              <a:t>опали</a:t>
            </a:r>
            <a:r>
              <a:rPr lang="ru-RU" i="1" dirty="0"/>
              <a:t>.</a:t>
            </a:r>
            <a:r>
              <a:rPr lang="ru-RU" dirty="0"/>
              <a:t>). Очень редко, преимущественно в разговорной речи, глаголы СВ могут обозначать факт как пример повторяющегося действия (</a:t>
            </a:r>
            <a:r>
              <a:rPr lang="ru-RU" i="1" dirty="0">
                <a:solidFill>
                  <a:srgbClr val="A85229"/>
                </a:solidFill>
              </a:rPr>
              <a:t>С ним так бывает: </a:t>
            </a:r>
            <a:r>
              <a:rPr lang="ru-RU" b="1" i="1" dirty="0">
                <a:solidFill>
                  <a:srgbClr val="A85229"/>
                </a:solidFill>
              </a:rPr>
              <a:t>остановится </a:t>
            </a:r>
            <a:r>
              <a:rPr lang="ru-RU" i="1" dirty="0">
                <a:solidFill>
                  <a:srgbClr val="A85229"/>
                </a:solidFill>
              </a:rPr>
              <a:t>и </a:t>
            </a:r>
            <a:r>
              <a:rPr lang="ru-RU" b="1" i="1" dirty="0">
                <a:solidFill>
                  <a:srgbClr val="A85229"/>
                </a:solidFill>
              </a:rPr>
              <a:t>задумается</a:t>
            </a:r>
            <a:r>
              <a:rPr lang="ru-RU" dirty="0"/>
              <a:t>)</a:t>
            </a:r>
            <a:r>
              <a:rPr lang="ru-RU" i="1" dirty="0"/>
              <a:t>.</a:t>
            </a:r>
          </a:p>
          <a:p>
            <a:r>
              <a:rPr lang="ru-RU" b="1" dirty="0"/>
              <a:t>Глаголы несовершенного вида</a:t>
            </a:r>
            <a:r>
              <a:rPr lang="ru-RU" dirty="0"/>
              <a:t> отвечают в инфинитиве на вопрос </a:t>
            </a:r>
            <a:r>
              <a:rPr lang="ru-RU" b="1" i="1" dirty="0">
                <a:solidFill>
                  <a:srgbClr val="A85229"/>
                </a:solidFill>
              </a:rPr>
              <a:t>что делать?</a:t>
            </a:r>
            <a:r>
              <a:rPr lang="ru-RU" b="1" dirty="0">
                <a:solidFill>
                  <a:srgbClr val="A85229"/>
                </a:solidFill>
              </a:rPr>
              <a:t> </a:t>
            </a:r>
            <a:r>
              <a:rPr lang="ru-RU" dirty="0"/>
              <a:t>и не обозначают законченного действия (</a:t>
            </a:r>
            <a:r>
              <a:rPr lang="ru-RU" i="1" dirty="0">
                <a:solidFill>
                  <a:srgbClr val="A85229"/>
                </a:solidFill>
              </a:rPr>
              <a:t>читать</a:t>
            </a:r>
            <a:r>
              <a:rPr lang="ru-RU" dirty="0"/>
              <a:t>) действия, достигшего определённого предела (</a:t>
            </a:r>
            <a:r>
              <a:rPr lang="ru-RU" i="1" dirty="0">
                <a:solidFill>
                  <a:srgbClr val="A85229"/>
                </a:solidFill>
              </a:rPr>
              <a:t>худеть</a:t>
            </a:r>
            <a:r>
              <a:rPr lang="ru-RU" dirty="0"/>
              <a:t>).</a:t>
            </a:r>
            <a:br>
              <a:rPr lang="ru-RU" dirty="0"/>
            </a:br>
            <a:r>
              <a:rPr lang="ru-RU" dirty="0"/>
              <a:t>Глаголы НСВ обозначают действие как процесс (</a:t>
            </a:r>
            <a:r>
              <a:rPr lang="ru-RU" b="1" i="1" dirty="0">
                <a:solidFill>
                  <a:srgbClr val="A85229"/>
                </a:solidFill>
              </a:rPr>
              <a:t>Приближалась </a:t>
            </a:r>
            <a:r>
              <a:rPr lang="ru-RU" i="1" dirty="0">
                <a:solidFill>
                  <a:srgbClr val="A85229"/>
                </a:solidFill>
              </a:rPr>
              <a:t>поздняя осень, листья быстро </a:t>
            </a:r>
            <a:r>
              <a:rPr lang="ru-RU" b="1" i="1" dirty="0">
                <a:solidFill>
                  <a:srgbClr val="A85229"/>
                </a:solidFill>
              </a:rPr>
              <a:t>желтели </a:t>
            </a:r>
            <a:r>
              <a:rPr lang="ru-RU" i="1" dirty="0">
                <a:solidFill>
                  <a:srgbClr val="A85229"/>
                </a:solidFill>
              </a:rPr>
              <a:t>и </a:t>
            </a:r>
            <a:r>
              <a:rPr lang="ru-RU" b="1" i="1" dirty="0">
                <a:solidFill>
                  <a:srgbClr val="A85229"/>
                </a:solidFill>
              </a:rPr>
              <a:t>опадали</a:t>
            </a:r>
            <a:r>
              <a:rPr lang="ru-RU" dirty="0"/>
              <a:t>), повторяющееся действие (</a:t>
            </a:r>
            <a:r>
              <a:rPr lang="ru-RU" i="1" dirty="0">
                <a:solidFill>
                  <a:srgbClr val="A85229"/>
                </a:solidFill>
              </a:rPr>
              <a:t>Он иногда </a:t>
            </a:r>
            <a:r>
              <a:rPr lang="ru-RU" b="1" i="1" dirty="0">
                <a:solidFill>
                  <a:srgbClr val="A85229"/>
                </a:solidFill>
              </a:rPr>
              <a:t>останавливается </a:t>
            </a:r>
            <a:r>
              <a:rPr lang="ru-RU" i="1" dirty="0">
                <a:solidFill>
                  <a:srgbClr val="A85229"/>
                </a:solidFill>
              </a:rPr>
              <a:t>и </a:t>
            </a:r>
            <a:r>
              <a:rPr lang="ru-RU" b="1" i="1" dirty="0">
                <a:solidFill>
                  <a:srgbClr val="A85229"/>
                </a:solidFill>
              </a:rPr>
              <a:t>задумывается</a:t>
            </a:r>
            <a:r>
              <a:rPr lang="ru-RU" dirty="0"/>
              <a:t>), постоянное отношение (</a:t>
            </a:r>
            <a:r>
              <a:rPr lang="ru-RU" i="1" dirty="0">
                <a:solidFill>
                  <a:srgbClr val="A85229"/>
                </a:solidFill>
              </a:rPr>
              <a:t>Параллельные прямые не </a:t>
            </a:r>
            <a:r>
              <a:rPr lang="ru-RU" b="1" i="1" dirty="0">
                <a:solidFill>
                  <a:srgbClr val="A85229"/>
                </a:solidFill>
              </a:rPr>
              <a:t>пересекаются</a:t>
            </a:r>
            <a:r>
              <a:rPr lang="ru-RU" dirty="0"/>
              <a:t>).</a:t>
            </a:r>
            <a:endParaRPr lang="ru-RU" sz="2200" i="1" dirty="0">
              <a:solidFill>
                <a:srgbClr val="A852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3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</a:t>
            </a:r>
            <a:br>
              <a:rPr lang="ru-RU" sz="3600" u="sng" dirty="0"/>
            </a:br>
            <a:r>
              <a:rPr lang="ru-RU" sz="3600" u="sng" dirty="0"/>
              <a:t>переходность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845576"/>
            <a:ext cx="9920682" cy="4177719"/>
          </a:xfrm>
        </p:spPr>
        <p:txBody>
          <a:bodyPr>
            <a:noAutofit/>
          </a:bodyPr>
          <a:lstStyle/>
          <a:p>
            <a:r>
              <a:rPr lang="ru-RU" b="1" dirty="0"/>
              <a:t>Переходные </a:t>
            </a:r>
            <a:r>
              <a:rPr lang="ru-RU" dirty="0"/>
              <a:t>глаголы – сочетаются с существительными или местоимениями в форме:</a:t>
            </a:r>
            <a:br>
              <a:rPr lang="ru-RU" dirty="0"/>
            </a:br>
            <a:r>
              <a:rPr lang="ru-RU" dirty="0"/>
              <a:t>    </a:t>
            </a:r>
            <a:r>
              <a:rPr lang="ru-RU" b="1" dirty="0" err="1"/>
              <a:t>В.п</a:t>
            </a:r>
            <a:r>
              <a:rPr lang="ru-RU" b="1" dirty="0"/>
              <a:t>. без предлога:</a:t>
            </a:r>
            <a:br>
              <a:rPr lang="ru-RU" b="1" dirty="0"/>
            </a:br>
            <a:r>
              <a:rPr lang="ru-RU" dirty="0"/>
              <a:t>               </a:t>
            </a:r>
            <a:r>
              <a:rPr lang="ru-RU" i="1" dirty="0"/>
              <a:t>собирать </a:t>
            </a:r>
            <a:r>
              <a:rPr lang="ru-RU" b="1" i="1" dirty="0">
                <a:solidFill>
                  <a:srgbClr val="A85229"/>
                </a:solidFill>
              </a:rPr>
              <a:t>(что?)</a:t>
            </a:r>
            <a:r>
              <a:rPr lang="ru-RU" i="1" dirty="0"/>
              <a:t> ягоды</a:t>
            </a:r>
            <a:br>
              <a:rPr lang="ru-RU" sz="2200" i="1" dirty="0">
                <a:solidFill>
                  <a:srgbClr val="A85229"/>
                </a:solidFill>
              </a:rPr>
            </a:br>
            <a:r>
              <a:rPr lang="ru-RU" sz="2200" i="1" dirty="0">
                <a:solidFill>
                  <a:srgbClr val="A85229"/>
                </a:solidFill>
              </a:rPr>
              <a:t>              </a:t>
            </a:r>
            <a:r>
              <a:rPr lang="ru-RU" sz="2200" i="1" dirty="0"/>
              <a:t>вырастить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b="1" i="1" dirty="0">
                <a:solidFill>
                  <a:srgbClr val="A85229"/>
                </a:solidFill>
              </a:rPr>
              <a:t>(кого?)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i="1" dirty="0"/>
              <a:t>сына</a:t>
            </a:r>
            <a:br>
              <a:rPr lang="ru-RU" sz="2200" i="1" dirty="0">
                <a:solidFill>
                  <a:srgbClr val="A85229"/>
                </a:solidFill>
              </a:rPr>
            </a:br>
            <a:r>
              <a:rPr lang="ru-RU" sz="2200" i="1" dirty="0">
                <a:solidFill>
                  <a:srgbClr val="A85229"/>
                </a:solidFill>
              </a:rPr>
              <a:t>              </a:t>
            </a:r>
            <a:r>
              <a:rPr lang="ru-RU" sz="2200" i="1" dirty="0"/>
              <a:t>любить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b="1" i="1" dirty="0">
                <a:solidFill>
                  <a:srgbClr val="A85229"/>
                </a:solidFill>
              </a:rPr>
              <a:t>(кого?)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i="1" dirty="0"/>
              <a:t>ее</a:t>
            </a:r>
            <a:br>
              <a:rPr lang="ru-RU" dirty="0"/>
            </a:br>
            <a:r>
              <a:rPr lang="ru-RU" dirty="0"/>
              <a:t>    </a:t>
            </a:r>
            <a:r>
              <a:rPr lang="ru-RU" b="1" dirty="0" err="1"/>
              <a:t>Р.п</a:t>
            </a:r>
            <a:r>
              <a:rPr lang="ru-RU" b="1" dirty="0"/>
              <a:t>. без предлога</a:t>
            </a:r>
            <a:br>
              <a:rPr lang="ru-RU" dirty="0"/>
            </a:br>
            <a:r>
              <a:rPr lang="ru-RU" dirty="0"/>
              <a:t>                1) при указании на часть предмета: </a:t>
            </a:r>
            <a:r>
              <a:rPr lang="ru-RU" i="1" dirty="0">
                <a:solidFill>
                  <a:srgbClr val="A85229"/>
                </a:solidFill>
              </a:rPr>
              <a:t>выпить молока, налить сока</a:t>
            </a:r>
            <a:br>
              <a:rPr lang="ru-RU" dirty="0"/>
            </a:br>
            <a:r>
              <a:rPr lang="ru-RU" dirty="0"/>
              <a:t>                2) при отрицании: </a:t>
            </a:r>
            <a:r>
              <a:rPr lang="ru-RU" i="1" dirty="0">
                <a:solidFill>
                  <a:srgbClr val="A85229"/>
                </a:solidFill>
              </a:rPr>
              <a:t>не читать газет, не видеть брата</a:t>
            </a:r>
          </a:p>
          <a:p>
            <a:r>
              <a:rPr lang="ru-RU" sz="2200" b="1" dirty="0"/>
              <a:t>Непереходные</a:t>
            </a:r>
            <a:r>
              <a:rPr lang="ru-RU" sz="2200" dirty="0"/>
              <a:t> – остальные глаголы:</a:t>
            </a:r>
            <a:br>
              <a:rPr lang="ru-RU" sz="2200" dirty="0"/>
            </a:br>
            <a:r>
              <a:rPr lang="ru-RU" sz="2200" i="1" dirty="0">
                <a:solidFill>
                  <a:srgbClr val="A85229"/>
                </a:solidFill>
              </a:rPr>
              <a:t>     </a:t>
            </a:r>
            <a:r>
              <a:rPr lang="ru-RU" sz="2200" i="1" dirty="0"/>
              <a:t>улыбаться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b="1" i="1" dirty="0">
                <a:solidFill>
                  <a:srgbClr val="A85229"/>
                </a:solidFill>
              </a:rPr>
              <a:t>(кому?)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i="1" dirty="0"/>
              <a:t>девушке</a:t>
            </a:r>
            <a:br>
              <a:rPr lang="ru-RU" sz="2200" i="1" dirty="0">
                <a:solidFill>
                  <a:srgbClr val="A85229"/>
                </a:solidFill>
              </a:rPr>
            </a:br>
            <a:r>
              <a:rPr lang="ru-RU" sz="2200" i="1" dirty="0">
                <a:solidFill>
                  <a:srgbClr val="A85229"/>
                </a:solidFill>
              </a:rPr>
              <a:t>     </a:t>
            </a:r>
            <a:r>
              <a:rPr lang="ru-RU" sz="2200" i="1" dirty="0"/>
              <a:t>беседовать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b="1" i="1" dirty="0">
                <a:solidFill>
                  <a:srgbClr val="A85229"/>
                </a:solidFill>
              </a:rPr>
              <a:t>(с кем?)</a:t>
            </a:r>
            <a:r>
              <a:rPr lang="ru-RU" sz="2200" i="1" dirty="0">
                <a:solidFill>
                  <a:srgbClr val="A85229"/>
                </a:solidFill>
              </a:rPr>
              <a:t> </a:t>
            </a:r>
            <a:r>
              <a:rPr lang="ru-RU" sz="2200" i="1" dirty="0"/>
              <a:t>с другом</a:t>
            </a:r>
          </a:p>
        </p:txBody>
      </p:sp>
    </p:spTree>
    <p:extLst>
      <p:ext uri="{BB962C8B-B14F-4D97-AF65-F5344CB8AC3E}">
        <p14:creationId xmlns:p14="http://schemas.microsoft.com/office/powerpoint/2010/main" val="94587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302004"/>
            <a:ext cx="9601200" cy="198819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400" dirty="0"/>
              <a:t>Знаменательные части речи</a:t>
            </a:r>
            <a:br>
              <a:rPr lang="ru-RU" sz="4400" dirty="0"/>
            </a:br>
            <a:r>
              <a:rPr lang="ru-RU" sz="3600" u="sng" dirty="0"/>
              <a:t>глагол. Лицо</a:t>
            </a:r>
            <a:br>
              <a:rPr lang="ru-RU" sz="3600" u="sng" dirty="0"/>
            </a:br>
            <a:r>
              <a:rPr lang="ru-RU" sz="3600" u="sng" dirty="0"/>
              <a:t>личные</a:t>
            </a:r>
            <a:br>
              <a:rPr lang="ru-RU" sz="3600" dirty="0"/>
            </a:br>
            <a:endParaRPr lang="ru-RU" sz="3100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290194"/>
            <a:ext cx="9920682" cy="308715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b="1" dirty="0"/>
              <a:t>Лицо</a:t>
            </a:r>
            <a:r>
              <a:rPr lang="ru-RU" dirty="0"/>
              <a:t> указывает на производителя действия.</a:t>
            </a:r>
          </a:p>
          <a:p>
            <a:r>
              <a:rPr lang="ru-RU" dirty="0"/>
              <a:t>Форма 1 лица указывает, что производителем действия является говорящий (один или с группой лиц): </a:t>
            </a:r>
            <a:r>
              <a:rPr lang="ru-RU" i="1" dirty="0">
                <a:solidFill>
                  <a:srgbClr val="A85229"/>
                </a:solidFill>
              </a:rPr>
              <a:t>иду, идём</a:t>
            </a:r>
            <a:r>
              <a:rPr lang="ru-RU" dirty="0"/>
              <a:t>.</a:t>
            </a:r>
          </a:p>
          <a:p>
            <a:r>
              <a:rPr lang="ru-RU" dirty="0"/>
              <a:t>Форма 2 лица указывает, что производителем действия является слушающий / слушающие: </a:t>
            </a:r>
            <a:r>
              <a:rPr lang="ru-RU" i="1" dirty="0">
                <a:solidFill>
                  <a:srgbClr val="A85229"/>
                </a:solidFill>
              </a:rPr>
              <a:t>идёшь, идёте, иди, идите</a:t>
            </a:r>
            <a:r>
              <a:rPr lang="ru-RU" dirty="0">
                <a:solidFill>
                  <a:srgbClr val="A85229"/>
                </a:solidFill>
              </a:rPr>
              <a:t>.</a:t>
            </a:r>
          </a:p>
          <a:p>
            <a:r>
              <a:rPr lang="ru-RU" dirty="0"/>
              <a:t>Форма 3 лица указывает, что действие осуществляется лицами, не участвующими в диалоге, или предметами: </a:t>
            </a:r>
            <a:r>
              <a:rPr lang="ru-RU" i="1" dirty="0">
                <a:solidFill>
                  <a:srgbClr val="A85229"/>
                </a:solidFill>
              </a:rPr>
              <a:t>идёт, идут, пусть идёт / идут</a:t>
            </a:r>
            <a:r>
              <a:rPr lang="ru-RU" dirty="0">
                <a:solidFill>
                  <a:srgbClr val="A85229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901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d Line Business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F180B1C-2212-497F-A259-C959ADD048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Деловая презентация с красными линиями (широкоэкранный формат)</Template>
  <TotalTime>0</TotalTime>
  <Words>322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Cambria</vt:lpstr>
      <vt:lpstr>Symbol</vt:lpstr>
      <vt:lpstr>Red Line Business 16x9</vt:lpstr>
      <vt:lpstr>глагол</vt:lpstr>
      <vt:lpstr>Морфология</vt:lpstr>
      <vt:lpstr>Знаменательные части речи</vt:lpstr>
      <vt:lpstr>Знаменательные части речи глагол </vt:lpstr>
      <vt:lpstr>Знаменательные части речи глагол Возвратность </vt:lpstr>
      <vt:lpstr>Знаменательные части речи глагол Возвратность </vt:lpstr>
      <vt:lpstr>Знаменательные части речи глагол Вид </vt:lpstr>
      <vt:lpstr>Знаменательные части речи глагол переходность </vt:lpstr>
      <vt:lpstr>Знаменательные части речи глагол. Лицо личные </vt:lpstr>
      <vt:lpstr>Знаменательные части речи глагол. Лицо безличные </vt:lpstr>
      <vt:lpstr>Знаменательные части речи глагол.  спряжение </vt:lpstr>
      <vt:lpstr>Знаменательные части речи глагол.  спряжение </vt:lpstr>
      <vt:lpstr>Знаменательные части речи глагол.  Время. Род. Число. </vt:lpstr>
      <vt:lpstr>Спасибо  за 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2016-04-14T09:24:22Z</dcterms:created>
  <dcterms:modified xsi:type="dcterms:W3CDTF">2016-05-12T20:59:53Z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TC030310239991</vt:lpwstr>
  </property>
</Properties>
</file>