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311" r:id="rId3"/>
    <p:sldId id="278" r:id="rId4"/>
    <p:sldId id="279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5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3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D71D7-55AC-46BD-81B3-09AB2F9EFBD8}" type="datetimeFigureOut">
              <a:rPr lang="ru-RU" smtClean="0"/>
              <a:t>12.05.2016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0BD58-3BFF-4EAF-BB8B-AC67FE801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424F-BB59-4F4E-9822-4CA3E770FFD2}" type="datetimeFigureOut">
              <a:rPr lang="ru-RU" smtClean="0"/>
              <a:t>12.05.2016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2CDD-9D6C-4F63-9EC2-6482266241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51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416028"/>
            <a:ext cx="10058400" cy="1783919"/>
          </a:xfrm>
        </p:spPr>
        <p:txBody>
          <a:bodyPr>
            <a:normAutofit/>
          </a:bodyPr>
          <a:lstStyle/>
          <a:p>
            <a:pPr algn="l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400">
                <a:solidFill>
                  <a:srgbClr val="514A40"/>
                </a:solidFill>
                <a:effectLst>
                  <a:outerShdw blurRad="38100" dist="25400" dir="18900000" algn="bl">
                    <a:prstClr val="aliceBlue">
                      <a:alpha val="80000"/>
                    </a:prstClr>
                  </a:outerShdw>
                </a:effectLst>
                <a:latin typeface="Cambria"/>
              </a:rPr>
              <a:t>Имя прилагательное</a:t>
            </a:r>
            <a:endParaRPr lang="ru-RU" sz="5400" b="1" i="0" baseline="0" dirty="0">
              <a:solidFill>
                <a:srgbClr val="514A40"/>
              </a:solidFill>
              <a:effectLst>
                <a:outerShdw blurRad="38100" dist="25400" dir="18900000" algn="bl">
                  <a:prstClr val="aliceBlue">
                    <a:alpha val="80000"/>
                  </a:prstClr>
                </a:outerShdw>
              </a:effectLst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6298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8"/>
            <a:ext cx="9601200" cy="226992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Степени сравнения.</a:t>
            </a:r>
            <a:br>
              <a:rPr lang="ru-RU" sz="3600" dirty="0"/>
            </a:br>
            <a:r>
              <a:rPr lang="ru-RU" sz="3600" dirty="0"/>
              <a:t>сравнительная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61294"/>
            <a:ext cx="9920682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Составная </a:t>
            </a:r>
            <a:r>
              <a:rPr lang="ru-RU" sz="2400" dirty="0"/>
              <a:t>форма</a:t>
            </a:r>
            <a:r>
              <a:rPr lang="ru-RU" sz="2400" b="1" dirty="0"/>
              <a:t> образуется: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i="1" dirty="0">
                <a:solidFill>
                  <a:srgbClr val="A85229"/>
                </a:solidFill>
              </a:rPr>
              <a:t>более</a:t>
            </a:r>
            <a:br>
              <a:rPr lang="ru-RU" sz="2400" b="1" dirty="0"/>
            </a:br>
            <a:r>
              <a:rPr lang="ru-RU" sz="2400" b="1" dirty="0"/>
              <a:t>                    + </a:t>
            </a:r>
            <a:r>
              <a:rPr lang="ru-RU" sz="2400" dirty="0"/>
              <a:t>нач. форма</a:t>
            </a:r>
            <a:r>
              <a:rPr lang="ru-RU" sz="2400" b="1" dirty="0"/>
              <a:t>:</a:t>
            </a:r>
            <a:br>
              <a:rPr lang="ru-RU" sz="2400" b="1" dirty="0"/>
            </a:br>
            <a:r>
              <a:rPr lang="ru-RU" sz="2400" b="1" i="1" dirty="0">
                <a:solidFill>
                  <a:srgbClr val="A85229"/>
                </a:solidFill>
              </a:rPr>
              <a:t>менее</a:t>
            </a:r>
            <a:br>
              <a:rPr lang="ru-RU" sz="2400" b="1" i="1" dirty="0">
                <a:solidFill>
                  <a:srgbClr val="A85229"/>
                </a:solidFill>
              </a:rPr>
            </a:br>
            <a:br>
              <a:rPr lang="ru-RU" sz="2400" b="1" i="1" dirty="0">
                <a:solidFill>
                  <a:srgbClr val="A85229"/>
                </a:solidFill>
              </a:rPr>
            </a:br>
            <a:r>
              <a:rPr lang="ru-RU" sz="2400" i="1" dirty="0">
                <a:solidFill>
                  <a:srgbClr val="A85229"/>
                </a:solidFill>
              </a:rPr>
              <a:t>более </a:t>
            </a:r>
            <a:r>
              <a:rPr lang="ru-RU" sz="2400" i="1" dirty="0"/>
              <a:t>находчивый</a:t>
            </a:r>
            <a:br>
              <a:rPr lang="ru-RU" sz="2400" i="1" dirty="0">
                <a:solidFill>
                  <a:srgbClr val="A85229"/>
                </a:solidFill>
              </a:rPr>
            </a:br>
            <a:r>
              <a:rPr lang="ru-RU" sz="2400" i="1" dirty="0">
                <a:solidFill>
                  <a:srgbClr val="A85229"/>
                </a:solidFill>
              </a:rPr>
              <a:t>менее </a:t>
            </a:r>
            <a:r>
              <a:rPr lang="ru-RU" sz="2400" i="1" dirty="0"/>
              <a:t>глубокий</a:t>
            </a:r>
            <a:br>
              <a:rPr lang="ru-RU" sz="2400" b="1" dirty="0"/>
            </a:br>
            <a:endParaRPr lang="ru-RU" sz="2200" i="1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562225" y="3286125"/>
            <a:ext cx="238125" cy="11049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8"/>
            <a:ext cx="9601200" cy="226992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Степени сравнения.</a:t>
            </a:r>
            <a:br>
              <a:rPr lang="ru-RU" sz="3600" dirty="0"/>
            </a:br>
            <a:r>
              <a:rPr lang="ru-RU" sz="3600" dirty="0"/>
              <a:t>превосходная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61294"/>
            <a:ext cx="9920682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Показывает, </a:t>
            </a:r>
            <a:r>
              <a:rPr lang="ru-RU" sz="2400" dirty="0"/>
              <a:t>что определенный признак в данном предмете проявляется в наибольшей мере по сравнению с такими же признаками других предметов:</a:t>
            </a:r>
            <a:br>
              <a:rPr lang="ru-RU" sz="2400" dirty="0"/>
            </a:br>
            <a:r>
              <a:rPr lang="ru-RU" sz="2400" dirty="0"/>
              <a:t>                               </a:t>
            </a:r>
            <a:r>
              <a:rPr lang="ru-RU" sz="2400" i="1" dirty="0">
                <a:solidFill>
                  <a:srgbClr val="A85229"/>
                </a:solidFill>
              </a:rPr>
              <a:t>строжайшая</a:t>
            </a:r>
            <a:r>
              <a:rPr lang="ru-RU" sz="2400" i="1" dirty="0"/>
              <a:t> диета</a:t>
            </a:r>
            <a:br>
              <a:rPr lang="ru-RU" sz="2400" dirty="0"/>
            </a:br>
            <a:r>
              <a:rPr lang="ru-RU" sz="2400" dirty="0"/>
              <a:t>                               </a:t>
            </a:r>
            <a:r>
              <a:rPr lang="ru-RU" sz="2400" i="1" dirty="0">
                <a:solidFill>
                  <a:srgbClr val="A85229"/>
                </a:solidFill>
              </a:rPr>
              <a:t>самый добрый </a:t>
            </a:r>
            <a:r>
              <a:rPr lang="ru-RU" sz="2400" i="1" dirty="0"/>
              <a:t>человек</a:t>
            </a:r>
            <a:endParaRPr lang="ru-RU" sz="2400" i="1" dirty="0">
              <a:solidFill>
                <a:srgbClr val="A85229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/>
              <a:t>Простая </a:t>
            </a:r>
            <a:r>
              <a:rPr lang="ru-RU" sz="2400" dirty="0"/>
              <a:t>форма</a:t>
            </a:r>
            <a:r>
              <a:rPr lang="ru-RU" sz="2400" b="1" dirty="0"/>
              <a:t> образуется:</a:t>
            </a:r>
            <a:br>
              <a:rPr lang="ru-RU" sz="2400" b="1" dirty="0"/>
            </a:br>
            <a:r>
              <a:rPr lang="ru-RU" sz="2400" i="1" dirty="0">
                <a:solidFill>
                  <a:srgbClr val="A85229"/>
                </a:solidFill>
              </a:rPr>
              <a:t>-</a:t>
            </a:r>
            <a:r>
              <a:rPr lang="ru-RU" sz="2400" i="1" dirty="0" err="1">
                <a:solidFill>
                  <a:srgbClr val="A85229"/>
                </a:solidFill>
              </a:rPr>
              <a:t>ейш</a:t>
            </a:r>
            <a:r>
              <a:rPr lang="ru-RU" sz="2400" i="1" dirty="0">
                <a:solidFill>
                  <a:srgbClr val="A85229"/>
                </a:solidFill>
              </a:rPr>
              <a:t>-</a:t>
            </a:r>
            <a:r>
              <a:rPr lang="ru-RU" sz="2400" i="1" dirty="0"/>
              <a:t>: умн</a:t>
            </a:r>
            <a:r>
              <a:rPr lang="ru-RU" sz="2400" i="1" dirty="0">
                <a:solidFill>
                  <a:srgbClr val="A85229"/>
                </a:solidFill>
              </a:rPr>
              <a:t>ейш</a:t>
            </a:r>
            <a:r>
              <a:rPr lang="ru-RU" sz="2400" i="1" dirty="0"/>
              <a:t>ий, сильн</a:t>
            </a:r>
            <a:r>
              <a:rPr lang="ru-RU" sz="2400" i="1" dirty="0">
                <a:solidFill>
                  <a:srgbClr val="A85229"/>
                </a:solidFill>
              </a:rPr>
              <a:t>ейш</a:t>
            </a:r>
            <a:r>
              <a:rPr lang="ru-RU" sz="2400" i="1" dirty="0"/>
              <a:t>ий</a:t>
            </a:r>
            <a:endParaRPr lang="ru-RU" sz="2200" i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771037" y="5291006"/>
            <a:ext cx="514963" cy="151002"/>
            <a:chOff x="587229" y="3682767"/>
            <a:chExt cx="346308" cy="1426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0"/>
          <p:cNvGrpSpPr/>
          <p:nvPr/>
        </p:nvGrpSpPr>
        <p:grpSpPr>
          <a:xfrm>
            <a:off x="3085487" y="5291006"/>
            <a:ext cx="514963" cy="151002"/>
            <a:chOff x="587229" y="3682767"/>
            <a:chExt cx="346308" cy="142616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4838087" y="5291006"/>
            <a:ext cx="514963" cy="151002"/>
            <a:chOff x="587229" y="3682767"/>
            <a:chExt cx="346308" cy="142616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492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8"/>
            <a:ext cx="9601200" cy="226992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Степени сравнения.</a:t>
            </a:r>
            <a:br>
              <a:rPr lang="ru-RU" sz="3600" dirty="0"/>
            </a:br>
            <a:r>
              <a:rPr lang="ru-RU" sz="3600" dirty="0"/>
              <a:t>превосходная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61294"/>
            <a:ext cx="9920682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Простая </a:t>
            </a:r>
            <a:r>
              <a:rPr lang="ru-RU" sz="2400" dirty="0"/>
              <a:t>форма</a:t>
            </a:r>
            <a:r>
              <a:rPr lang="ru-RU" sz="2400" b="1" dirty="0"/>
              <a:t> образуется:</a:t>
            </a:r>
            <a:br>
              <a:rPr lang="ru-RU" sz="2400" b="1" dirty="0"/>
            </a:br>
            <a:r>
              <a:rPr lang="ru-RU" sz="2400" i="1" dirty="0">
                <a:solidFill>
                  <a:srgbClr val="A85229"/>
                </a:solidFill>
              </a:rPr>
              <a:t>-</a:t>
            </a:r>
            <a:r>
              <a:rPr lang="ru-RU" sz="2400" i="1" dirty="0" err="1">
                <a:solidFill>
                  <a:srgbClr val="A85229"/>
                </a:solidFill>
              </a:rPr>
              <a:t>айш</a:t>
            </a:r>
            <a:r>
              <a:rPr lang="ru-RU" sz="2400" i="1" dirty="0"/>
              <a:t>: (от основ на </a:t>
            </a:r>
            <a:r>
              <a:rPr lang="ru-RU" sz="2400" i="1" dirty="0">
                <a:solidFill>
                  <a:srgbClr val="A85229"/>
                </a:solidFill>
              </a:rPr>
              <a:t>г, к, х/ж, ч, ш, </a:t>
            </a:r>
            <a:r>
              <a:rPr lang="ru-RU" sz="2400" i="1" dirty="0"/>
              <a:t>)</a:t>
            </a:r>
            <a:br>
              <a:rPr lang="ru-RU" sz="2400" i="1" dirty="0"/>
            </a:br>
            <a:r>
              <a:rPr lang="ru-RU" sz="2400" i="1" dirty="0"/>
              <a:t>глубоч</a:t>
            </a:r>
            <a:r>
              <a:rPr lang="ru-RU" sz="2400" i="1" dirty="0">
                <a:solidFill>
                  <a:srgbClr val="A85229"/>
                </a:solidFill>
              </a:rPr>
              <a:t>айш</a:t>
            </a:r>
            <a:r>
              <a:rPr lang="ru-RU" sz="2400" i="1" dirty="0"/>
              <a:t>ий, сладч</a:t>
            </a:r>
            <a:r>
              <a:rPr lang="ru-RU" sz="2400" i="1" dirty="0">
                <a:solidFill>
                  <a:srgbClr val="A85229"/>
                </a:solidFill>
              </a:rPr>
              <a:t>айш</a:t>
            </a:r>
            <a:r>
              <a:rPr lang="ru-RU" sz="2400" i="1" dirty="0"/>
              <a:t>ий, тиш</a:t>
            </a:r>
            <a:r>
              <a:rPr lang="ru-RU" sz="2400" i="1" dirty="0">
                <a:solidFill>
                  <a:srgbClr val="A85229"/>
                </a:solidFill>
              </a:rPr>
              <a:t>айш</a:t>
            </a:r>
            <a:r>
              <a:rPr lang="ru-RU" sz="2400" i="1" dirty="0"/>
              <a:t>ий</a:t>
            </a:r>
            <a:br>
              <a:rPr lang="ru-RU" sz="2400" i="1" dirty="0"/>
            </a:br>
            <a:r>
              <a:rPr lang="ru-RU" sz="2400" i="1" dirty="0" err="1">
                <a:solidFill>
                  <a:srgbClr val="A85229"/>
                </a:solidFill>
              </a:rPr>
              <a:t>наи</a:t>
            </a:r>
            <a:r>
              <a:rPr lang="ru-RU" sz="2400" i="1" dirty="0">
                <a:solidFill>
                  <a:srgbClr val="A85229"/>
                </a:solidFill>
              </a:rPr>
              <a:t>- </a:t>
            </a:r>
            <a:r>
              <a:rPr lang="ru-RU" sz="2400" i="1" dirty="0"/>
              <a:t>+ простая превосходная степень: </a:t>
            </a:r>
            <a:r>
              <a:rPr lang="ru-RU" sz="2400" i="1" dirty="0">
                <a:solidFill>
                  <a:srgbClr val="A85229"/>
                </a:solidFill>
              </a:rPr>
              <a:t>наи</a:t>
            </a:r>
            <a:r>
              <a:rPr lang="ru-RU" sz="2400" i="1" dirty="0"/>
              <a:t>лучший, </a:t>
            </a:r>
            <a:r>
              <a:rPr lang="ru-RU" sz="2400" i="1" dirty="0">
                <a:solidFill>
                  <a:srgbClr val="A85229"/>
                </a:solidFill>
              </a:rPr>
              <a:t>наи</a:t>
            </a:r>
            <a:r>
              <a:rPr lang="ru-RU" sz="2400" i="1" dirty="0"/>
              <a:t>приятнейшая</a:t>
            </a:r>
            <a:endParaRPr lang="ru-RU" sz="2400" i="1" dirty="0">
              <a:solidFill>
                <a:srgbClr val="A85229"/>
              </a:solidFill>
            </a:endParaRPr>
          </a:p>
          <a:p>
            <a:pPr marL="45720" indent="0">
              <a:lnSpc>
                <a:spcPts val="3000"/>
              </a:lnSpc>
              <a:buNone/>
            </a:pPr>
            <a:r>
              <a:rPr lang="ru-RU" sz="2400" i="1" dirty="0"/>
              <a:t>    Изменяется по родам и падежам (склоняется).</a:t>
            </a:r>
          </a:p>
          <a:p>
            <a:pPr marL="45720" indent="0">
              <a:lnSpc>
                <a:spcPts val="3000"/>
              </a:lnSpc>
              <a:buNone/>
            </a:pPr>
            <a:r>
              <a:rPr lang="ru-RU" sz="2400" i="1" dirty="0"/>
              <a:t>     В предложении – составное именное сказуемое или согласованное определение</a:t>
            </a:r>
            <a:endParaRPr lang="ru-RU" sz="2200" i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809137" y="2871656"/>
            <a:ext cx="477392" cy="151002"/>
            <a:chOff x="587229" y="3682767"/>
            <a:chExt cx="346308" cy="1426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/>
          <p:nvPr/>
        </p:nvGrpSpPr>
        <p:grpSpPr>
          <a:xfrm>
            <a:off x="1638301" y="3676650"/>
            <a:ext cx="527948" cy="104422"/>
            <a:chOff x="8477250" y="3787627"/>
            <a:chExt cx="276225" cy="99096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8477250" y="3787627"/>
              <a:ext cx="2762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>
              <a:off x="8753475" y="3787627"/>
              <a:ext cx="0" cy="99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51"/>
          <p:cNvGrpSpPr/>
          <p:nvPr/>
        </p:nvGrpSpPr>
        <p:grpSpPr>
          <a:xfrm>
            <a:off x="2587498" y="3239286"/>
            <a:ext cx="477392" cy="151002"/>
            <a:chOff x="587229" y="3682767"/>
            <a:chExt cx="346308" cy="142616"/>
          </a:xfrm>
        </p:grpSpPr>
        <p:cxnSp>
          <p:nvCxnSpPr>
            <p:cNvPr id="53" name="Прямая соединительная линия 52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Группа 54"/>
          <p:cNvGrpSpPr/>
          <p:nvPr/>
        </p:nvGrpSpPr>
        <p:grpSpPr>
          <a:xfrm>
            <a:off x="4382414" y="3248811"/>
            <a:ext cx="477392" cy="151002"/>
            <a:chOff x="587229" y="3682767"/>
            <a:chExt cx="346308" cy="142616"/>
          </a:xfrm>
        </p:grpSpPr>
        <p:cxnSp>
          <p:nvCxnSpPr>
            <p:cNvPr id="56" name="Прямая соединительная линия 55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Группа 57"/>
          <p:cNvGrpSpPr/>
          <p:nvPr/>
        </p:nvGrpSpPr>
        <p:grpSpPr>
          <a:xfrm>
            <a:off x="6026570" y="3248811"/>
            <a:ext cx="477392" cy="151002"/>
            <a:chOff x="587229" y="3682767"/>
            <a:chExt cx="346308" cy="142616"/>
          </a:xfrm>
        </p:grpSpPr>
        <p:cxnSp>
          <p:nvCxnSpPr>
            <p:cNvPr id="59" name="Прямая соединительная линия 58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60"/>
          <p:cNvGrpSpPr/>
          <p:nvPr/>
        </p:nvGrpSpPr>
        <p:grpSpPr>
          <a:xfrm>
            <a:off x="6953251" y="3690408"/>
            <a:ext cx="527948" cy="104422"/>
            <a:chOff x="8477250" y="3787627"/>
            <a:chExt cx="276225" cy="99096"/>
          </a:xfrm>
        </p:grpSpPr>
        <p:cxnSp>
          <p:nvCxnSpPr>
            <p:cNvPr id="62" name="Прямая соединительная линия 61"/>
            <p:cNvCxnSpPr/>
            <p:nvPr/>
          </p:nvCxnSpPr>
          <p:spPr>
            <a:xfrm>
              <a:off x="8477250" y="3787627"/>
              <a:ext cx="2762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>
              <a:off x="8753475" y="3787627"/>
              <a:ext cx="0" cy="99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Группа 63"/>
          <p:cNvGrpSpPr/>
          <p:nvPr/>
        </p:nvGrpSpPr>
        <p:grpSpPr>
          <a:xfrm>
            <a:off x="8560792" y="3679824"/>
            <a:ext cx="527948" cy="104422"/>
            <a:chOff x="8477250" y="3787627"/>
            <a:chExt cx="276225" cy="99096"/>
          </a:xfrm>
        </p:grpSpPr>
        <p:cxnSp>
          <p:nvCxnSpPr>
            <p:cNvPr id="65" name="Прямая соединительная линия 64"/>
            <p:cNvCxnSpPr/>
            <p:nvPr/>
          </p:nvCxnSpPr>
          <p:spPr>
            <a:xfrm>
              <a:off x="8477250" y="3787627"/>
              <a:ext cx="2762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8753475" y="3787627"/>
              <a:ext cx="0" cy="99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8"/>
            <a:ext cx="9601200" cy="226992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Степени сравнения.</a:t>
            </a:r>
            <a:br>
              <a:rPr lang="ru-RU" sz="3600" dirty="0"/>
            </a:br>
            <a:r>
              <a:rPr lang="ru-RU" sz="3600" dirty="0"/>
              <a:t>превосходная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61294"/>
            <a:ext cx="9920682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Составная </a:t>
            </a:r>
            <a:r>
              <a:rPr lang="ru-RU" sz="2400" dirty="0"/>
              <a:t>форма</a:t>
            </a:r>
            <a:r>
              <a:rPr lang="ru-RU" sz="2400" b="1" dirty="0"/>
              <a:t> образуется: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dirty="0"/>
              <a:t>1) </a:t>
            </a:r>
            <a:r>
              <a:rPr lang="ru-RU" sz="2400" b="1" i="1" dirty="0">
                <a:solidFill>
                  <a:srgbClr val="A85229"/>
                </a:solidFill>
              </a:rPr>
              <a:t>самый                                                </a:t>
            </a:r>
            <a:r>
              <a:rPr lang="ru-RU" sz="2400" i="1" dirty="0" err="1">
                <a:solidFill>
                  <a:srgbClr val="A85229"/>
                </a:solidFill>
              </a:rPr>
              <a:t>самый</a:t>
            </a:r>
            <a:r>
              <a:rPr lang="ru-RU" sz="2400" i="1" dirty="0">
                <a:solidFill>
                  <a:srgbClr val="A85229"/>
                </a:solidFill>
              </a:rPr>
              <a:t> </a:t>
            </a:r>
            <a:r>
              <a:rPr lang="ru-RU" sz="2400" i="1" dirty="0"/>
              <a:t>добрый</a:t>
            </a:r>
            <a:br>
              <a:rPr lang="ru-RU" sz="2400" b="1" dirty="0"/>
            </a:br>
            <a:r>
              <a:rPr lang="ru-RU" sz="2400" b="1" i="1" dirty="0">
                <a:solidFill>
                  <a:srgbClr val="A85229"/>
                </a:solidFill>
              </a:rPr>
              <a:t>наиболее</a:t>
            </a:r>
            <a:r>
              <a:rPr lang="ru-RU" sz="2400" b="1" dirty="0"/>
              <a:t>      + </a:t>
            </a:r>
            <a:r>
              <a:rPr lang="ru-RU" sz="2400" dirty="0"/>
              <a:t>нач. форма</a:t>
            </a:r>
            <a:r>
              <a:rPr lang="ru-RU" sz="2400" b="1" dirty="0"/>
              <a:t>:</a:t>
            </a:r>
            <a:br>
              <a:rPr lang="ru-RU" sz="2400" b="1" dirty="0"/>
            </a:br>
            <a:r>
              <a:rPr lang="ru-RU" sz="2400" b="1" i="1" dirty="0">
                <a:solidFill>
                  <a:srgbClr val="A85229"/>
                </a:solidFill>
              </a:rPr>
              <a:t>наименее                                              </a:t>
            </a:r>
            <a:r>
              <a:rPr lang="ru-RU" sz="2400" i="1" dirty="0">
                <a:solidFill>
                  <a:srgbClr val="A85229"/>
                </a:solidFill>
              </a:rPr>
              <a:t>наиболее </a:t>
            </a:r>
            <a:r>
              <a:rPr lang="ru-RU" sz="2400" i="1" dirty="0"/>
              <a:t>умный</a:t>
            </a:r>
            <a:br>
              <a:rPr lang="ru-RU" sz="2400" b="1" i="1" dirty="0">
                <a:solidFill>
                  <a:srgbClr val="A85229"/>
                </a:solidFill>
              </a:rPr>
            </a:br>
            <a:br>
              <a:rPr lang="ru-RU" sz="2400" b="1" i="1" dirty="0">
                <a:solidFill>
                  <a:srgbClr val="A85229"/>
                </a:solidFill>
              </a:rPr>
            </a:br>
            <a:r>
              <a:rPr lang="ru-RU" sz="2400" dirty="0"/>
              <a:t>2) сравнительная степень</a:t>
            </a:r>
            <a:r>
              <a:rPr lang="ru-RU" sz="2400" i="1" dirty="0">
                <a:solidFill>
                  <a:srgbClr val="A85229"/>
                </a:solidFill>
              </a:rPr>
              <a:t> </a:t>
            </a:r>
            <a:r>
              <a:rPr lang="ru-RU" sz="2400" dirty="0"/>
              <a:t>+</a:t>
            </a:r>
            <a:r>
              <a:rPr lang="ru-RU" sz="2400" i="1" dirty="0">
                <a:solidFill>
                  <a:srgbClr val="A85229"/>
                </a:solidFill>
              </a:rPr>
              <a:t> всех: </a:t>
            </a:r>
            <a:br>
              <a:rPr lang="ru-RU" sz="2400" i="1" dirty="0">
                <a:solidFill>
                  <a:srgbClr val="A85229"/>
                </a:solidFill>
              </a:rPr>
            </a:br>
            <a:r>
              <a:rPr lang="ru-RU" sz="2400" i="1" dirty="0">
                <a:solidFill>
                  <a:srgbClr val="A85229"/>
                </a:solidFill>
              </a:rPr>
              <a:t>добрее </a:t>
            </a:r>
            <a:r>
              <a:rPr lang="ru-RU" sz="2400" i="1" dirty="0"/>
              <a:t>всех</a:t>
            </a:r>
            <a:br>
              <a:rPr lang="ru-RU" sz="2400" i="1" dirty="0"/>
            </a:br>
            <a:r>
              <a:rPr lang="ru-RU" sz="2400" i="1" dirty="0">
                <a:solidFill>
                  <a:srgbClr val="A85229"/>
                </a:solidFill>
              </a:rPr>
              <a:t>умнее</a:t>
            </a:r>
            <a:r>
              <a:rPr lang="ru-RU" sz="2400" i="1" dirty="0"/>
              <a:t> всех</a:t>
            </a:r>
            <a:br>
              <a:rPr lang="ru-RU" sz="2400" b="1" dirty="0"/>
            </a:br>
            <a:endParaRPr lang="ru-RU" sz="2200" i="1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3028950" y="3286125"/>
            <a:ext cx="238125" cy="11049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5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159391"/>
            <a:ext cx="9601200" cy="18840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Число. Род. падеж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34124"/>
            <a:ext cx="10105239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dirty="0"/>
              <a:t>Прилагательные всех разрядов имеют непостоянные признаки </a:t>
            </a:r>
            <a:r>
              <a:rPr lang="ru-RU" b="1" dirty="0"/>
              <a:t>рода</a:t>
            </a:r>
            <a:r>
              <a:rPr lang="ru-RU" dirty="0"/>
              <a:t> (в ед. числе), </a:t>
            </a:r>
            <a:r>
              <a:rPr lang="ru-RU" b="1" dirty="0"/>
              <a:t>числа</a:t>
            </a:r>
            <a:r>
              <a:rPr lang="ru-RU" dirty="0"/>
              <a:t> и </a:t>
            </a:r>
            <a:r>
              <a:rPr lang="ru-RU" b="1" dirty="0"/>
              <a:t>падежа</a:t>
            </a:r>
            <a:r>
              <a:rPr lang="ru-RU" dirty="0"/>
              <a:t>, в которых они согласуются с существительным.</a:t>
            </a:r>
            <a:br>
              <a:rPr lang="ru-RU" sz="2400" b="1" dirty="0"/>
            </a:br>
            <a:endParaRPr lang="ru-RU" sz="2200" i="1" dirty="0"/>
          </a:p>
        </p:txBody>
      </p:sp>
      <p:pic>
        <p:nvPicPr>
          <p:cNvPr id="1026" name="Picture 2" descr="i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308" y="2952925"/>
            <a:ext cx="6740938" cy="3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77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159391"/>
            <a:ext cx="9601200" cy="18840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Число. Род. падеж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34124"/>
            <a:ext cx="10105239" cy="3947894"/>
          </a:xfrm>
        </p:spPr>
        <p:txBody>
          <a:bodyPr>
            <a:noAutofit/>
          </a:bodyPr>
          <a:lstStyle/>
          <a:p>
            <a:r>
              <a:rPr lang="ru-RU" dirty="0"/>
              <a:t>Во </a:t>
            </a:r>
            <a:r>
              <a:rPr lang="ru-RU" b="1" dirty="0"/>
              <a:t>множественном числе</a:t>
            </a:r>
            <a:r>
              <a:rPr lang="ru-RU" dirty="0"/>
              <a:t> окончания прилагательных, как и окончания существительных, унифицированы:</a:t>
            </a:r>
          </a:p>
          <a:p>
            <a:pPr marL="45720" indent="0">
              <a:buNone/>
            </a:pPr>
            <a:r>
              <a:rPr lang="ru-RU" dirty="0"/>
              <a:t>	И. п.: </a:t>
            </a:r>
            <a:r>
              <a:rPr lang="ru-RU" i="1" dirty="0"/>
              <a:t>нов</a:t>
            </a:r>
            <a:r>
              <a:rPr lang="ru-RU" i="1" dirty="0">
                <a:solidFill>
                  <a:srgbClr val="A85229"/>
                </a:solidFill>
              </a:rPr>
              <a:t>ые</a:t>
            </a:r>
            <a:r>
              <a:rPr lang="ru-RU" i="1" dirty="0"/>
              <a:t>, син</a:t>
            </a:r>
            <a:r>
              <a:rPr lang="ru-RU" i="1" dirty="0">
                <a:solidFill>
                  <a:srgbClr val="A85229"/>
                </a:solidFill>
              </a:rPr>
              <a:t>ие</a:t>
            </a:r>
            <a:endParaRPr lang="ru-RU" dirty="0">
              <a:solidFill>
                <a:srgbClr val="A85229"/>
              </a:solidFill>
            </a:endParaRPr>
          </a:p>
          <a:p>
            <a:pPr marL="45720" indent="0">
              <a:buNone/>
            </a:pPr>
            <a:r>
              <a:rPr lang="ru-RU" dirty="0"/>
              <a:t>	Р. п.: </a:t>
            </a:r>
            <a:r>
              <a:rPr lang="ru-RU" i="1" dirty="0"/>
              <a:t>нов</a:t>
            </a:r>
            <a:r>
              <a:rPr lang="ru-RU" i="1" dirty="0">
                <a:solidFill>
                  <a:srgbClr val="A85229"/>
                </a:solidFill>
              </a:rPr>
              <a:t>ых</a:t>
            </a:r>
            <a:r>
              <a:rPr lang="ru-RU" i="1" dirty="0"/>
              <a:t>, син</a:t>
            </a:r>
            <a:r>
              <a:rPr lang="ru-RU" i="1" dirty="0">
                <a:solidFill>
                  <a:srgbClr val="A85229"/>
                </a:solidFill>
              </a:rPr>
              <a:t>их</a:t>
            </a:r>
            <a:endParaRPr lang="ru-RU" dirty="0">
              <a:solidFill>
                <a:srgbClr val="A85229"/>
              </a:solidFill>
            </a:endParaRPr>
          </a:p>
          <a:p>
            <a:pPr marL="45720" indent="0">
              <a:buNone/>
            </a:pPr>
            <a:r>
              <a:rPr lang="ru-RU" dirty="0"/>
              <a:t>	Д. п.: </a:t>
            </a:r>
            <a:r>
              <a:rPr lang="ru-RU" i="1" dirty="0"/>
              <a:t>нов</a:t>
            </a:r>
            <a:r>
              <a:rPr lang="ru-RU" i="1" dirty="0">
                <a:solidFill>
                  <a:srgbClr val="A85229"/>
                </a:solidFill>
              </a:rPr>
              <a:t>ым</a:t>
            </a:r>
            <a:r>
              <a:rPr lang="ru-RU" i="1" dirty="0"/>
              <a:t>, син</a:t>
            </a:r>
            <a:r>
              <a:rPr lang="ru-RU" i="1" dirty="0">
                <a:solidFill>
                  <a:srgbClr val="A85229"/>
                </a:solidFill>
              </a:rPr>
              <a:t>им</a:t>
            </a:r>
            <a:endParaRPr lang="ru-RU" dirty="0">
              <a:solidFill>
                <a:srgbClr val="A85229"/>
              </a:solidFill>
            </a:endParaRPr>
          </a:p>
          <a:p>
            <a:pPr marL="45720" indent="0">
              <a:buNone/>
            </a:pPr>
            <a:r>
              <a:rPr lang="ru-RU" dirty="0"/>
              <a:t>	В. п.: =И. п. / Р. п. в зависимости от одушевлённости существительного</a:t>
            </a:r>
          </a:p>
          <a:p>
            <a:pPr marL="45720" indent="0">
              <a:buNone/>
            </a:pPr>
            <a:r>
              <a:rPr lang="ru-RU" dirty="0"/>
              <a:t>	Т. п.: </a:t>
            </a:r>
            <a:r>
              <a:rPr lang="ru-RU" i="1" dirty="0"/>
              <a:t>нов</a:t>
            </a:r>
            <a:r>
              <a:rPr lang="ru-RU" i="1" dirty="0">
                <a:solidFill>
                  <a:srgbClr val="A85229"/>
                </a:solidFill>
              </a:rPr>
              <a:t>ыми</a:t>
            </a:r>
            <a:r>
              <a:rPr lang="ru-RU" i="1" dirty="0"/>
              <a:t>, син</a:t>
            </a:r>
            <a:r>
              <a:rPr lang="ru-RU" i="1" dirty="0">
                <a:solidFill>
                  <a:srgbClr val="A85229"/>
                </a:solidFill>
              </a:rPr>
              <a:t>ими</a:t>
            </a:r>
            <a:endParaRPr lang="ru-RU" dirty="0">
              <a:solidFill>
                <a:srgbClr val="A85229"/>
              </a:solidFill>
            </a:endParaRPr>
          </a:p>
          <a:p>
            <a:pPr marL="45720" indent="0">
              <a:buNone/>
            </a:pPr>
            <a:r>
              <a:rPr lang="ru-RU" dirty="0"/>
              <a:t>	П. п.: </a:t>
            </a:r>
            <a:r>
              <a:rPr lang="ru-RU" i="1" dirty="0"/>
              <a:t>нов</a:t>
            </a:r>
            <a:r>
              <a:rPr lang="ru-RU" i="1" dirty="0">
                <a:solidFill>
                  <a:srgbClr val="A85229"/>
                </a:solidFill>
              </a:rPr>
              <a:t>ых</a:t>
            </a:r>
            <a:r>
              <a:rPr lang="ru-RU" i="1" dirty="0"/>
              <a:t>, син</a:t>
            </a:r>
            <a:r>
              <a:rPr lang="ru-RU" i="1" dirty="0">
                <a:solidFill>
                  <a:srgbClr val="A85229"/>
                </a:solidFill>
              </a:rPr>
              <a:t>их</a:t>
            </a:r>
            <a:r>
              <a:rPr lang="ru-RU" dirty="0"/>
              <a:t>.</a:t>
            </a:r>
            <a:br>
              <a:rPr lang="ru-RU" sz="2400" b="1" dirty="0"/>
            </a:b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224988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159391"/>
            <a:ext cx="9601200" cy="18840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Число. Род. падеж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34124"/>
            <a:ext cx="10105239" cy="3947894"/>
          </a:xfrm>
        </p:spPr>
        <p:txBody>
          <a:bodyPr>
            <a:noAutofit/>
          </a:bodyPr>
          <a:lstStyle/>
          <a:p>
            <a:r>
              <a:rPr lang="ru-RU" dirty="0"/>
              <a:t>Не склоняются качественные прилагательные, стоящие в краткой форме (выражения </a:t>
            </a:r>
            <a:r>
              <a:rPr lang="ru-RU" i="1" dirty="0">
                <a:solidFill>
                  <a:srgbClr val="A85229"/>
                </a:solidFill>
              </a:rPr>
              <a:t>на босу ногу, средь бела дня</a:t>
            </a:r>
            <a:r>
              <a:rPr lang="ru-RU" dirty="0"/>
              <a:t>), а также качественные прилагательные, стоящие в простой сравнительной и построенной на её основе составной превосходной степени (</a:t>
            </a:r>
            <a:r>
              <a:rPr lang="ru-RU" i="1" dirty="0">
                <a:solidFill>
                  <a:srgbClr val="A85229"/>
                </a:solidFill>
              </a:rPr>
              <a:t>выше, выше всех</a:t>
            </a:r>
            <a:r>
              <a:rPr lang="ru-RU" dirty="0"/>
              <a:t>).</a:t>
            </a:r>
          </a:p>
          <a:p>
            <a:r>
              <a:rPr lang="ru-RU" dirty="0"/>
              <a:t>В русском языке имеются несклоняемые прилагательные, которые обозначают:</a:t>
            </a:r>
            <a:br>
              <a:rPr lang="ru-RU" dirty="0"/>
            </a:br>
            <a:r>
              <a:rPr lang="ru-RU" dirty="0"/>
              <a:t>1) цвета: </a:t>
            </a:r>
            <a:r>
              <a:rPr lang="ru-RU" i="1" dirty="0">
                <a:solidFill>
                  <a:srgbClr val="A85229"/>
                </a:solidFill>
              </a:rPr>
              <a:t>беж, хаки, маренго, электрик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2) народности и языки: </a:t>
            </a:r>
            <a:r>
              <a:rPr lang="ru-RU" i="1" dirty="0">
                <a:solidFill>
                  <a:srgbClr val="A85229"/>
                </a:solidFill>
              </a:rPr>
              <a:t>ханты, манси, урду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3) фасоны одежды: </a:t>
            </a:r>
            <a:r>
              <a:rPr lang="ru-RU" i="1" dirty="0">
                <a:solidFill>
                  <a:srgbClr val="A85229"/>
                </a:solidFill>
              </a:rPr>
              <a:t>плиссе, гофре, клёш, мини</a:t>
            </a:r>
            <a:r>
              <a:rPr lang="ru-RU" i="1" dirty="0"/>
              <a:t>.</a:t>
            </a:r>
            <a:endParaRPr lang="ru-RU" dirty="0"/>
          </a:p>
          <a:p>
            <a:r>
              <a:rPr lang="ru-RU" dirty="0"/>
              <a:t>Неизменяемыми прилагательными являются также слова (вес) </a:t>
            </a:r>
            <a:r>
              <a:rPr lang="ru-RU" i="1" dirty="0">
                <a:solidFill>
                  <a:srgbClr val="A85229"/>
                </a:solidFill>
              </a:rPr>
              <a:t>брутто</a:t>
            </a:r>
            <a:r>
              <a:rPr lang="ru-RU" dirty="0">
                <a:solidFill>
                  <a:srgbClr val="A85229"/>
                </a:solidFill>
              </a:rPr>
              <a:t>, </a:t>
            </a:r>
            <a:r>
              <a:rPr lang="ru-RU" i="1" dirty="0">
                <a:solidFill>
                  <a:srgbClr val="A85229"/>
                </a:solidFill>
              </a:rPr>
              <a:t>нетто</a:t>
            </a:r>
            <a:r>
              <a:rPr lang="ru-RU" dirty="0"/>
              <a:t>, (час) </a:t>
            </a:r>
            <a:r>
              <a:rPr lang="ru-RU" i="1" dirty="0">
                <a:solidFill>
                  <a:srgbClr val="A85229"/>
                </a:solidFill>
              </a:rPr>
              <a:t>пик</a:t>
            </a:r>
            <a:r>
              <a:rPr lang="ru-RU" i="1" dirty="0"/>
              <a:t>.</a:t>
            </a:r>
            <a:br>
              <a:rPr lang="ru-RU" sz="2400" b="1" dirty="0"/>
            </a:b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84661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6677" y="2780251"/>
            <a:ext cx="9601200" cy="1143000"/>
          </a:xfrm>
        </p:spPr>
        <p:txBody>
          <a:bodyPr>
            <a:normAutofit/>
          </a:bodyPr>
          <a:lstStyle/>
          <a:p>
            <a:r>
              <a:rPr lang="ru-RU" sz="4800" dirty="0"/>
              <a:t>Спасибо  за 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326641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Морфология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Отдел грамматики, изучающий части речи, их общее лексическое значение, грамматические значения и формы</a:t>
            </a:r>
          </a:p>
        </p:txBody>
      </p:sp>
    </p:spTree>
    <p:extLst>
      <p:ext uri="{BB962C8B-B14F-4D97-AF65-F5344CB8AC3E}">
        <p14:creationId xmlns:p14="http://schemas.microsoft.com/office/powerpoint/2010/main" val="212100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Знаменательные части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Называют предметы, признаки, свойства, количества, состояния или указывают на них. В предложении главные или второстепенные части речи.</a:t>
            </a:r>
          </a:p>
        </p:txBody>
      </p:sp>
    </p:spTree>
    <p:extLst>
      <p:ext uri="{BB962C8B-B14F-4D97-AF65-F5344CB8AC3E}">
        <p14:creationId xmlns:p14="http://schemas.microsoft.com/office/powerpoint/2010/main" val="88774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9"/>
            <a:ext cx="9601200" cy="20301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22414"/>
            <a:ext cx="9920682" cy="1870745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</a:pPr>
            <a:r>
              <a:rPr lang="ru-RU" sz="2200" dirty="0"/>
              <a:t>Часть речи, которая обозначает признак предмета</a:t>
            </a:r>
          </a:p>
          <a:p>
            <a:pPr>
              <a:lnSpc>
                <a:spcPts val="2000"/>
              </a:lnSpc>
            </a:pPr>
            <a:r>
              <a:rPr lang="ru-RU" sz="2200" dirty="0"/>
              <a:t>Отвечает на вопросы:</a:t>
            </a:r>
            <a:r>
              <a:rPr lang="ru-RU" sz="2200" i="1" dirty="0">
                <a:solidFill>
                  <a:srgbClr val="A85229"/>
                </a:solidFill>
              </a:rPr>
              <a:t> какой? чей? </a:t>
            </a:r>
            <a:r>
              <a:rPr lang="ru-RU" sz="2200" i="1" dirty="0"/>
              <a:t>большой, мамин</a:t>
            </a:r>
          </a:p>
          <a:p>
            <a:pPr>
              <a:lnSpc>
                <a:spcPts val="2000"/>
              </a:lnSpc>
            </a:pPr>
            <a:r>
              <a:rPr lang="ru-RU" sz="2200" dirty="0"/>
              <a:t>Изменяется по родам, числам и падежам (склоняется)</a:t>
            </a:r>
          </a:p>
        </p:txBody>
      </p:sp>
    </p:spTree>
    <p:extLst>
      <p:ext uri="{BB962C8B-B14F-4D97-AF65-F5344CB8AC3E}">
        <p14:creationId xmlns:p14="http://schemas.microsoft.com/office/powerpoint/2010/main" val="15762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9"/>
            <a:ext cx="9601200" cy="20301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разряды по значению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22413"/>
            <a:ext cx="9920682" cy="3724713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</a:pPr>
            <a:r>
              <a:rPr lang="ru-RU" sz="2200" dirty="0"/>
              <a:t>Качественные (</a:t>
            </a:r>
            <a:r>
              <a:rPr lang="ru-RU" sz="2200" i="1" dirty="0">
                <a:solidFill>
                  <a:srgbClr val="A85229"/>
                </a:solidFill>
              </a:rPr>
              <a:t>какой?</a:t>
            </a:r>
            <a:r>
              <a:rPr lang="ru-RU" sz="2200" dirty="0"/>
              <a:t>)</a:t>
            </a:r>
            <a:br>
              <a:rPr lang="ru-RU" sz="2200" dirty="0"/>
            </a:br>
            <a:r>
              <a:rPr lang="ru-RU" sz="2200" b="1" dirty="0"/>
              <a:t>Обозначают</a:t>
            </a:r>
            <a:r>
              <a:rPr lang="ru-RU" sz="2200" dirty="0"/>
              <a:t> непосредственный признак предмета (по форме, размеру, цвету, весу, вкусу, запаху, температуре и т.п.), который может проявляться в большей или меньшей степени: </a:t>
            </a:r>
            <a:r>
              <a:rPr lang="ru-RU" sz="2200" i="1" dirty="0">
                <a:solidFill>
                  <a:srgbClr val="A85229"/>
                </a:solidFill>
              </a:rPr>
              <a:t>умный, умнее, большой, молодой, зеленый, тяжелый, красивый, добрый</a:t>
            </a:r>
          </a:p>
          <a:p>
            <a:pPr>
              <a:lnSpc>
                <a:spcPts val="2000"/>
              </a:lnSpc>
            </a:pPr>
            <a:r>
              <a:rPr lang="ru-RU" sz="2200" dirty="0"/>
              <a:t>Относительные(</a:t>
            </a:r>
            <a:r>
              <a:rPr lang="ru-RU" sz="2200" i="1" dirty="0">
                <a:solidFill>
                  <a:srgbClr val="A85229"/>
                </a:solidFill>
              </a:rPr>
              <a:t>какой? чей?)</a:t>
            </a:r>
            <a:br>
              <a:rPr lang="ru-RU" sz="2200" i="1" dirty="0">
                <a:solidFill>
                  <a:srgbClr val="A85229"/>
                </a:solidFill>
              </a:rPr>
            </a:br>
            <a:r>
              <a:rPr lang="ru-RU" sz="2200" b="1" dirty="0"/>
              <a:t>Обозначают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dirty="0"/>
              <a:t>признак предмета через посредство другого предмета, т.е. относительно другого предмета:</a:t>
            </a:r>
            <a:r>
              <a:rPr lang="ru-RU" sz="2200" i="1" dirty="0">
                <a:solidFill>
                  <a:srgbClr val="A85229"/>
                </a:solidFill>
              </a:rPr>
              <a:t> деревянный, московский, зимний, спортивный</a:t>
            </a:r>
          </a:p>
          <a:p>
            <a:pPr>
              <a:lnSpc>
                <a:spcPts val="2000"/>
              </a:lnSpc>
            </a:pPr>
            <a:r>
              <a:rPr lang="ru-RU" sz="2200" dirty="0"/>
              <a:t>Притяжательные (</a:t>
            </a:r>
            <a:r>
              <a:rPr lang="ru-RU" sz="2200" i="1" dirty="0">
                <a:solidFill>
                  <a:srgbClr val="A85229"/>
                </a:solidFill>
              </a:rPr>
              <a:t>чей? чья? чье? чьи?</a:t>
            </a:r>
            <a:r>
              <a:rPr lang="ru-RU" sz="2200" dirty="0"/>
              <a:t>)</a:t>
            </a:r>
            <a:br>
              <a:rPr lang="ru-RU" sz="2200" dirty="0"/>
            </a:br>
            <a:r>
              <a:rPr lang="ru-RU" sz="2200" b="1" dirty="0"/>
              <a:t>Обозначают</a:t>
            </a:r>
            <a:r>
              <a:rPr lang="ru-RU" sz="2200" dirty="0"/>
              <a:t> принадлежность предмета лицу или животному: </a:t>
            </a:r>
            <a:r>
              <a:rPr lang="ru-RU" sz="2200" i="1" dirty="0">
                <a:solidFill>
                  <a:srgbClr val="A85229"/>
                </a:solidFill>
              </a:rPr>
              <a:t>мамин, Настин, волчий</a:t>
            </a:r>
          </a:p>
        </p:txBody>
      </p:sp>
    </p:spTree>
    <p:extLst>
      <p:ext uri="{BB962C8B-B14F-4D97-AF65-F5344CB8AC3E}">
        <p14:creationId xmlns:p14="http://schemas.microsoft.com/office/powerpoint/2010/main" val="230687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9"/>
            <a:ext cx="9601200" cy="20301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785145"/>
            <a:ext cx="9920682" cy="3313652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Полная форма:</a:t>
            </a:r>
            <a:r>
              <a:rPr lang="ru-RU" sz="2400" dirty="0"/>
              <a:t> прилагательные изменяются по родам (в единственном числе), числам и падежам: </a:t>
            </a:r>
            <a:r>
              <a:rPr lang="ru-RU" sz="2400" i="1" dirty="0">
                <a:solidFill>
                  <a:srgbClr val="A85229"/>
                </a:solidFill>
              </a:rPr>
              <a:t>веселый, молодой, красивый.</a:t>
            </a:r>
            <a:br>
              <a:rPr lang="ru-RU" sz="2400" i="1" dirty="0">
                <a:solidFill>
                  <a:srgbClr val="A85229"/>
                </a:solidFill>
              </a:rPr>
            </a:br>
            <a:r>
              <a:rPr lang="ru-RU" sz="2400" dirty="0"/>
              <a:t>В предложении:</a:t>
            </a:r>
            <a:r>
              <a:rPr lang="ru-RU" sz="2400" i="1" dirty="0">
                <a:solidFill>
                  <a:srgbClr val="A85229"/>
                </a:solidFill>
              </a:rPr>
              <a:t> </a:t>
            </a:r>
            <a:r>
              <a:rPr lang="ru-RU" sz="2400" i="1" dirty="0"/>
              <a:t>согласованное определение:</a:t>
            </a:r>
            <a:br>
              <a:rPr lang="ru-RU" sz="2400" i="1" dirty="0"/>
            </a:br>
            <a:r>
              <a:rPr lang="ru-RU" sz="2400" i="1" dirty="0">
                <a:solidFill>
                  <a:srgbClr val="A85229"/>
                </a:solidFill>
              </a:rPr>
              <a:t>                                                      Наступила теплая весна.</a:t>
            </a:r>
            <a:br>
              <a:rPr lang="ru-RU" sz="2400" i="1" dirty="0">
                <a:solidFill>
                  <a:srgbClr val="A85229"/>
                </a:solidFill>
              </a:rPr>
            </a:br>
            <a:r>
              <a:rPr lang="ru-RU" sz="2400" i="1" dirty="0">
                <a:solidFill>
                  <a:srgbClr val="A85229"/>
                </a:solidFill>
              </a:rPr>
              <a:t>                                  </a:t>
            </a:r>
            <a:r>
              <a:rPr lang="ru-RU" sz="2400" i="1" dirty="0"/>
              <a:t>часть составного именного сказуемого:</a:t>
            </a:r>
            <a:br>
              <a:rPr lang="ru-RU" sz="2400" i="1" dirty="0"/>
            </a:br>
            <a:r>
              <a:rPr lang="ru-RU" sz="2400" i="1" dirty="0">
                <a:solidFill>
                  <a:srgbClr val="A85229"/>
                </a:solidFill>
              </a:rPr>
              <a:t>                                                       Весна была теплая.</a:t>
            </a:r>
            <a:endParaRPr lang="ru-RU" sz="2200" i="1" dirty="0">
              <a:solidFill>
                <a:srgbClr val="A85229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884727" y="4698773"/>
            <a:ext cx="981437" cy="45719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6191075" y="5444457"/>
            <a:ext cx="1770077" cy="8389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0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9"/>
            <a:ext cx="9601200" cy="20301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785144"/>
            <a:ext cx="9920682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Краткая форма:</a:t>
            </a:r>
            <a:r>
              <a:rPr lang="ru-RU" sz="2400" dirty="0"/>
              <a:t> отвечают на вопросы </a:t>
            </a:r>
            <a:r>
              <a:rPr lang="ru-RU" sz="2400" i="1" dirty="0">
                <a:solidFill>
                  <a:srgbClr val="A85229"/>
                </a:solidFill>
              </a:rPr>
              <a:t>каков? какова? каково? каковы? </a:t>
            </a:r>
            <a:r>
              <a:rPr lang="ru-RU" sz="2400" dirty="0"/>
              <a:t>и изменяются по родам (в единственном числе) и числам.</a:t>
            </a:r>
            <a:br>
              <a:rPr lang="ru-RU" sz="2400" dirty="0"/>
            </a:br>
            <a:r>
              <a:rPr lang="ru-RU" sz="2400" i="1" dirty="0">
                <a:solidFill>
                  <a:srgbClr val="A85229"/>
                </a:solidFill>
              </a:rPr>
              <a:t>Красив</a:t>
            </a:r>
            <a:r>
              <a:rPr lang="ru-RU" sz="2400" dirty="0">
                <a:solidFill>
                  <a:srgbClr val="A85229"/>
                </a:solidFill>
              </a:rPr>
              <a:t>□</a:t>
            </a:r>
            <a:r>
              <a:rPr lang="ru-RU" sz="2400" i="1" dirty="0">
                <a:solidFill>
                  <a:srgbClr val="A85229"/>
                </a:solidFill>
              </a:rPr>
              <a:t>, красив</a:t>
            </a:r>
            <a:r>
              <a:rPr lang="ru-RU" sz="2400" i="1" dirty="0"/>
              <a:t>а</a:t>
            </a:r>
            <a:r>
              <a:rPr lang="ru-RU" sz="2400" i="1" dirty="0">
                <a:solidFill>
                  <a:srgbClr val="A85229"/>
                </a:solidFill>
              </a:rPr>
              <a:t>, красив</a:t>
            </a:r>
            <a:r>
              <a:rPr lang="ru-RU" sz="2400" i="1" dirty="0"/>
              <a:t>о</a:t>
            </a:r>
            <a:r>
              <a:rPr lang="ru-RU" sz="2400" i="1" dirty="0">
                <a:solidFill>
                  <a:srgbClr val="A85229"/>
                </a:solidFill>
              </a:rPr>
              <a:t>, красив</a:t>
            </a:r>
            <a:r>
              <a:rPr lang="ru-RU" sz="2400" i="1" dirty="0"/>
              <a:t>ы</a:t>
            </a:r>
            <a:r>
              <a:rPr lang="ru-RU" sz="2400" i="1" dirty="0">
                <a:solidFill>
                  <a:srgbClr val="A85229"/>
                </a:solidFill>
              </a:rPr>
              <a:t>.</a:t>
            </a:r>
            <a:br>
              <a:rPr lang="ru-RU" sz="2400" i="1" dirty="0">
                <a:solidFill>
                  <a:srgbClr val="A85229"/>
                </a:solidFill>
              </a:rPr>
            </a:br>
            <a:r>
              <a:rPr lang="ru-RU" sz="2400" dirty="0"/>
              <a:t>В современном русском языке краткие прилагательные </a:t>
            </a:r>
            <a:r>
              <a:rPr lang="ru-RU" sz="2400" b="1" dirty="0"/>
              <a:t>не изменяются по падежам</a:t>
            </a:r>
            <a:r>
              <a:rPr lang="ru-RU" sz="2400" dirty="0"/>
              <a:t>!</a:t>
            </a:r>
            <a:br>
              <a:rPr lang="ru-RU" sz="2400" dirty="0">
                <a:solidFill>
                  <a:srgbClr val="A85229"/>
                </a:solidFill>
              </a:rPr>
            </a:br>
            <a:r>
              <a:rPr lang="ru-RU" sz="2400" dirty="0"/>
              <a:t>В предложении:</a:t>
            </a:r>
            <a:r>
              <a:rPr lang="ru-RU" sz="2400" i="1" dirty="0">
                <a:solidFill>
                  <a:srgbClr val="A85229"/>
                </a:solidFill>
              </a:rPr>
              <a:t> </a:t>
            </a:r>
            <a:r>
              <a:rPr lang="ru-RU" sz="2400" i="1" dirty="0"/>
              <a:t>часть составного именного сказуемого:</a:t>
            </a:r>
            <a:br>
              <a:rPr lang="ru-RU" sz="2400" i="1" dirty="0"/>
            </a:br>
            <a:r>
              <a:rPr lang="ru-RU" sz="2400" i="1" dirty="0">
                <a:solidFill>
                  <a:srgbClr val="A85229"/>
                </a:solidFill>
              </a:rPr>
              <a:t>                                                      Природа осенью красива.</a:t>
            </a:r>
            <a:endParaRPr lang="ru-RU" sz="2200" i="1" dirty="0">
              <a:solidFill>
                <a:srgbClr val="A85229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7524925" y="5452323"/>
            <a:ext cx="1062484" cy="3394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97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8"/>
            <a:ext cx="9601200" cy="226992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Степени сравнения.</a:t>
            </a:r>
            <a:br>
              <a:rPr lang="ru-RU" sz="3600" dirty="0"/>
            </a:br>
            <a:r>
              <a:rPr lang="ru-RU" sz="3600" dirty="0"/>
              <a:t>сравнительная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61294"/>
            <a:ext cx="9920682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Показывает, </a:t>
            </a:r>
            <a:r>
              <a:rPr lang="ru-RU" sz="2400" dirty="0"/>
              <a:t>что в данном предмете признак появляется в большей или меньшей степени по сравнению с такими же признаками других предметов или в этом же, но в другое время:</a:t>
            </a:r>
            <a:br>
              <a:rPr lang="ru-RU" sz="2400" dirty="0"/>
            </a:br>
            <a:r>
              <a:rPr lang="ru-RU" sz="2400" dirty="0"/>
              <a:t>                               </a:t>
            </a:r>
            <a:r>
              <a:rPr lang="ru-RU" sz="2400" i="1" dirty="0"/>
              <a:t>Сестра</a:t>
            </a:r>
            <a:r>
              <a:rPr lang="ru-RU" sz="2400" i="1" dirty="0">
                <a:solidFill>
                  <a:srgbClr val="A85229"/>
                </a:solidFill>
              </a:rPr>
              <a:t> красивее </a:t>
            </a:r>
            <a:r>
              <a:rPr lang="ru-RU" sz="2400" i="1" dirty="0"/>
              <a:t>брата.</a:t>
            </a:r>
            <a:br>
              <a:rPr lang="ru-RU" sz="2400" dirty="0"/>
            </a:br>
            <a:r>
              <a:rPr lang="ru-RU" sz="2400" dirty="0"/>
              <a:t>                               </a:t>
            </a:r>
            <a:r>
              <a:rPr lang="ru-RU" sz="2400" i="1" dirty="0"/>
              <a:t>В молодости он был </a:t>
            </a:r>
            <a:r>
              <a:rPr lang="ru-RU" sz="2400" i="1" dirty="0">
                <a:solidFill>
                  <a:srgbClr val="A85229"/>
                </a:solidFill>
              </a:rPr>
              <a:t>красивее.</a:t>
            </a:r>
          </a:p>
          <a:p>
            <a:pPr>
              <a:lnSpc>
                <a:spcPct val="150000"/>
              </a:lnSpc>
            </a:pPr>
            <a:r>
              <a:rPr lang="ru-RU" sz="2400" b="1" dirty="0"/>
              <a:t>Простая </a:t>
            </a:r>
            <a:r>
              <a:rPr lang="ru-RU" sz="2400" dirty="0"/>
              <a:t>форма</a:t>
            </a:r>
            <a:r>
              <a:rPr lang="ru-RU" sz="2400" b="1" dirty="0"/>
              <a:t> образуется:</a:t>
            </a:r>
            <a:br>
              <a:rPr lang="ru-RU" sz="2400" b="1" dirty="0"/>
            </a:br>
            <a:r>
              <a:rPr lang="ru-RU" sz="2400" i="1" dirty="0">
                <a:solidFill>
                  <a:srgbClr val="A85229"/>
                </a:solidFill>
              </a:rPr>
              <a:t>-ее(-ей)</a:t>
            </a:r>
            <a:r>
              <a:rPr lang="ru-RU" sz="2400" i="1" dirty="0"/>
              <a:t>: добр</a:t>
            </a:r>
            <a:r>
              <a:rPr lang="ru-RU" sz="2400" i="1" dirty="0">
                <a:solidFill>
                  <a:srgbClr val="A85229"/>
                </a:solidFill>
              </a:rPr>
              <a:t>ее</a:t>
            </a:r>
            <a:r>
              <a:rPr lang="ru-RU" sz="2400" i="1" dirty="0"/>
              <a:t>, светл</a:t>
            </a:r>
            <a:r>
              <a:rPr lang="ru-RU" sz="2400" i="1" dirty="0">
                <a:solidFill>
                  <a:srgbClr val="A85229"/>
                </a:solidFill>
              </a:rPr>
              <a:t>ее</a:t>
            </a:r>
            <a:r>
              <a:rPr lang="ru-RU" sz="2400" i="1" dirty="0"/>
              <a:t> (светл</a:t>
            </a:r>
            <a:r>
              <a:rPr lang="ru-RU" sz="2400" i="1" dirty="0">
                <a:solidFill>
                  <a:srgbClr val="A85229"/>
                </a:solidFill>
              </a:rPr>
              <a:t>ей</a:t>
            </a:r>
            <a:r>
              <a:rPr lang="ru-RU" sz="2400" i="1" dirty="0"/>
              <a:t>)</a:t>
            </a:r>
            <a:endParaRPr lang="ru-RU" sz="2200" i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732937" y="5291006"/>
            <a:ext cx="318783" cy="151002"/>
            <a:chOff x="587229" y="3682767"/>
            <a:chExt cx="346308" cy="1426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2275491" y="5291006"/>
            <a:ext cx="318783" cy="151002"/>
            <a:chOff x="587229" y="3682767"/>
            <a:chExt cx="346308" cy="142616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3447437" y="5291006"/>
            <a:ext cx="318783" cy="151002"/>
            <a:chOff x="587229" y="3682767"/>
            <a:chExt cx="346308" cy="142616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4685687" y="5291006"/>
            <a:ext cx="318783" cy="151002"/>
            <a:chOff x="587229" y="3682767"/>
            <a:chExt cx="346308" cy="142616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5971562" y="5291006"/>
            <a:ext cx="318783" cy="151002"/>
            <a:chOff x="587229" y="3682767"/>
            <a:chExt cx="346308" cy="142616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936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2278"/>
            <a:ext cx="9601200" cy="226992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Имя</a:t>
            </a:r>
            <a:r>
              <a:rPr lang="en-US" sz="3600" u="sng" dirty="0"/>
              <a:t> </a:t>
            </a:r>
            <a:r>
              <a:rPr lang="ru-RU" sz="3600" u="sng" dirty="0"/>
              <a:t>прилагательное</a:t>
            </a:r>
            <a:br>
              <a:rPr lang="ru-RU" sz="3600" u="sng" dirty="0"/>
            </a:br>
            <a:r>
              <a:rPr lang="ru-RU" sz="3600" dirty="0"/>
              <a:t>Качественные. Степени сравнения.</a:t>
            </a:r>
            <a:br>
              <a:rPr lang="ru-RU" sz="3600" dirty="0"/>
            </a:br>
            <a:r>
              <a:rPr lang="ru-RU" sz="3600" dirty="0"/>
              <a:t>сравнительная</a:t>
            </a: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61294"/>
            <a:ext cx="9920682" cy="349820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b="1" dirty="0"/>
              <a:t>Простая </a:t>
            </a:r>
            <a:r>
              <a:rPr lang="ru-RU" sz="2400" dirty="0"/>
              <a:t>форма</a:t>
            </a:r>
            <a:r>
              <a:rPr lang="ru-RU" sz="2400" b="1" dirty="0"/>
              <a:t> образуется:</a:t>
            </a:r>
            <a:br>
              <a:rPr lang="ru-RU" sz="2400" b="1" dirty="0"/>
            </a:br>
            <a:r>
              <a:rPr lang="ru-RU" sz="2400" i="1" dirty="0">
                <a:solidFill>
                  <a:srgbClr val="A85229"/>
                </a:solidFill>
              </a:rPr>
              <a:t>-е</a:t>
            </a:r>
            <a:r>
              <a:rPr lang="ru-RU" sz="2400" i="1" dirty="0"/>
              <a:t>: молож</a:t>
            </a:r>
            <a:r>
              <a:rPr lang="ru-RU" sz="2400" i="1" dirty="0">
                <a:solidFill>
                  <a:srgbClr val="A85229"/>
                </a:solidFill>
              </a:rPr>
              <a:t>е</a:t>
            </a:r>
            <a:r>
              <a:rPr lang="ru-RU" sz="2400" i="1" dirty="0"/>
              <a:t>, лучш</a:t>
            </a:r>
            <a:r>
              <a:rPr lang="ru-RU" sz="2400" i="1" dirty="0">
                <a:solidFill>
                  <a:srgbClr val="A85229"/>
                </a:solidFill>
              </a:rPr>
              <a:t>е</a:t>
            </a:r>
            <a:r>
              <a:rPr lang="ru-RU" sz="2400" i="1" dirty="0"/>
              <a:t> (происходит чередование </a:t>
            </a:r>
            <a:r>
              <a:rPr lang="ru-RU" sz="2400" i="1" dirty="0">
                <a:solidFill>
                  <a:srgbClr val="A85229"/>
                </a:solidFill>
              </a:rPr>
              <a:t>г, к, х, д, т, </a:t>
            </a:r>
            <a:r>
              <a:rPr lang="ru-RU" sz="2400" i="1" dirty="0" err="1">
                <a:solidFill>
                  <a:srgbClr val="A85229"/>
                </a:solidFill>
              </a:rPr>
              <a:t>ст</a:t>
            </a:r>
            <a:r>
              <a:rPr lang="ru-RU" sz="2400" i="1" dirty="0">
                <a:solidFill>
                  <a:srgbClr val="A85229"/>
                </a:solidFill>
              </a:rPr>
              <a:t>, з/ж, ч, ш, щ</a:t>
            </a:r>
            <a:r>
              <a:rPr lang="ru-RU" sz="2400" i="1" dirty="0"/>
              <a:t>)</a:t>
            </a:r>
            <a:br>
              <a:rPr lang="ru-RU" sz="2400" i="1" dirty="0"/>
            </a:br>
            <a:r>
              <a:rPr lang="ru-RU" sz="2400" i="1" dirty="0"/>
              <a:t>-</a:t>
            </a:r>
            <a:r>
              <a:rPr lang="ru-RU" sz="2400" i="1" dirty="0" err="1">
                <a:solidFill>
                  <a:srgbClr val="A85229"/>
                </a:solidFill>
              </a:rPr>
              <a:t>ше</a:t>
            </a:r>
            <a:r>
              <a:rPr lang="ru-RU" sz="2400" i="1" dirty="0"/>
              <a:t>: боль</a:t>
            </a:r>
            <a:r>
              <a:rPr lang="ru-RU" sz="2400" i="1" dirty="0">
                <a:solidFill>
                  <a:srgbClr val="A85229"/>
                </a:solidFill>
              </a:rPr>
              <a:t>ше</a:t>
            </a:r>
            <a:r>
              <a:rPr lang="ru-RU" sz="2400" i="1" dirty="0"/>
              <a:t>, даль</a:t>
            </a:r>
            <a:r>
              <a:rPr lang="ru-RU" sz="2400" i="1" dirty="0">
                <a:solidFill>
                  <a:srgbClr val="A85229"/>
                </a:solidFill>
              </a:rPr>
              <a:t>ше</a:t>
            </a:r>
            <a:br>
              <a:rPr lang="ru-RU" sz="2400" i="1" dirty="0"/>
            </a:br>
            <a:r>
              <a:rPr lang="ru-RU" sz="2400" i="1" dirty="0">
                <a:solidFill>
                  <a:srgbClr val="A85229"/>
                </a:solidFill>
              </a:rPr>
              <a:t>по- + -ее, -е, -</a:t>
            </a:r>
            <a:r>
              <a:rPr lang="ru-RU" sz="2400" i="1" dirty="0" err="1">
                <a:solidFill>
                  <a:srgbClr val="A85229"/>
                </a:solidFill>
              </a:rPr>
              <a:t>ше</a:t>
            </a:r>
            <a:r>
              <a:rPr lang="ru-RU" sz="2400" i="1" dirty="0"/>
              <a:t>: </a:t>
            </a:r>
            <a:r>
              <a:rPr lang="ru-RU" sz="2400" i="1" dirty="0">
                <a:solidFill>
                  <a:srgbClr val="A85229"/>
                </a:solidFill>
              </a:rPr>
              <a:t>по</a:t>
            </a:r>
            <a:r>
              <a:rPr lang="ru-RU" sz="2400" i="1" dirty="0"/>
              <a:t>светл</a:t>
            </a:r>
            <a:r>
              <a:rPr lang="ru-RU" sz="2400" i="1" dirty="0">
                <a:solidFill>
                  <a:srgbClr val="A85229"/>
                </a:solidFill>
              </a:rPr>
              <a:t>ее</a:t>
            </a:r>
            <a:r>
              <a:rPr lang="ru-RU" sz="2400" i="1" dirty="0"/>
              <a:t>, </a:t>
            </a:r>
            <a:r>
              <a:rPr lang="ru-RU" sz="2400" i="1" dirty="0">
                <a:solidFill>
                  <a:srgbClr val="A85229"/>
                </a:solidFill>
              </a:rPr>
              <a:t>по</a:t>
            </a:r>
            <a:r>
              <a:rPr lang="ru-RU" sz="2400" i="1" dirty="0"/>
              <a:t>боль</a:t>
            </a:r>
            <a:r>
              <a:rPr lang="ru-RU" sz="2400" i="1" dirty="0">
                <a:solidFill>
                  <a:srgbClr val="A85229"/>
                </a:solidFill>
              </a:rPr>
              <a:t>ше</a:t>
            </a:r>
            <a:r>
              <a:rPr lang="ru-RU" sz="2400" i="1" dirty="0"/>
              <a:t>, </a:t>
            </a:r>
            <a:r>
              <a:rPr lang="ru-RU" sz="2400" i="1" dirty="0">
                <a:solidFill>
                  <a:srgbClr val="A85229"/>
                </a:solidFill>
              </a:rPr>
              <a:t>по</a:t>
            </a:r>
            <a:r>
              <a:rPr lang="ru-RU" sz="2400" i="1" dirty="0"/>
              <a:t>луч</a:t>
            </a:r>
            <a:r>
              <a:rPr lang="ru-RU" sz="2400" i="1" dirty="0">
                <a:solidFill>
                  <a:srgbClr val="A85229"/>
                </a:solidFill>
              </a:rPr>
              <a:t>ше</a:t>
            </a:r>
          </a:p>
          <a:p>
            <a:pPr marL="45720" indent="0">
              <a:lnSpc>
                <a:spcPts val="3000"/>
              </a:lnSpc>
              <a:buNone/>
            </a:pPr>
            <a:r>
              <a:rPr lang="ru-RU" sz="2400" i="1" dirty="0"/>
              <a:t>    Не изменяется, не имеет окончаний.</a:t>
            </a:r>
          </a:p>
          <a:p>
            <a:pPr marL="45720" indent="0">
              <a:lnSpc>
                <a:spcPts val="3000"/>
              </a:lnSpc>
              <a:buNone/>
            </a:pPr>
            <a:r>
              <a:rPr lang="ru-RU" sz="2400" i="1" dirty="0"/>
              <a:t>     В предложении – составное сказуемое или несогласованное определение</a:t>
            </a:r>
            <a:endParaRPr lang="ru-RU" sz="2200" i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685312" y="2871656"/>
            <a:ext cx="318783" cy="151002"/>
            <a:chOff x="587229" y="3682767"/>
            <a:chExt cx="346308" cy="1426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3009899" y="2871657"/>
            <a:ext cx="190501" cy="151002"/>
            <a:chOff x="587229" y="3682767"/>
            <a:chExt cx="346308" cy="142616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1779765" y="3636625"/>
            <a:ext cx="318783" cy="151002"/>
            <a:chOff x="587229" y="3682767"/>
            <a:chExt cx="346308" cy="142616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2947416" y="3636625"/>
            <a:ext cx="318783" cy="151002"/>
            <a:chOff x="587229" y="3682767"/>
            <a:chExt cx="346308" cy="142616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4054106" y="3636625"/>
            <a:ext cx="318783" cy="151002"/>
            <a:chOff x="587229" y="3682767"/>
            <a:chExt cx="346308" cy="142616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0"/>
          <p:cNvGrpSpPr/>
          <p:nvPr/>
        </p:nvGrpSpPr>
        <p:grpSpPr>
          <a:xfrm>
            <a:off x="3950686" y="2871656"/>
            <a:ext cx="190501" cy="151002"/>
            <a:chOff x="587229" y="3682767"/>
            <a:chExt cx="346308" cy="142616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2453906" y="4017625"/>
            <a:ext cx="318783" cy="151002"/>
            <a:chOff x="587229" y="3682767"/>
            <a:chExt cx="346308" cy="142616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>
            <a:off x="3359352" y="4017625"/>
            <a:ext cx="318783" cy="151002"/>
            <a:chOff x="587229" y="3682767"/>
            <a:chExt cx="346308" cy="142616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>
            <a:off x="6344171" y="4017625"/>
            <a:ext cx="318783" cy="151002"/>
            <a:chOff x="587229" y="3682767"/>
            <a:chExt cx="346308" cy="142616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32"/>
          <p:cNvGrpSpPr/>
          <p:nvPr/>
        </p:nvGrpSpPr>
        <p:grpSpPr>
          <a:xfrm>
            <a:off x="7637183" y="4017625"/>
            <a:ext cx="318783" cy="151002"/>
            <a:chOff x="587229" y="3682767"/>
            <a:chExt cx="346308" cy="142616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Группа 35"/>
          <p:cNvGrpSpPr/>
          <p:nvPr/>
        </p:nvGrpSpPr>
        <p:grpSpPr>
          <a:xfrm>
            <a:off x="4992185" y="4017625"/>
            <a:ext cx="318783" cy="151002"/>
            <a:chOff x="587229" y="3682767"/>
            <a:chExt cx="346308" cy="142616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flipH="1">
              <a:off x="587229" y="3682767"/>
              <a:ext cx="17616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763398" y="3682767"/>
              <a:ext cx="170139" cy="1426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/>
          <p:nvPr/>
        </p:nvGrpSpPr>
        <p:grpSpPr>
          <a:xfrm>
            <a:off x="1709366" y="4070753"/>
            <a:ext cx="276225" cy="99096"/>
            <a:chOff x="8477250" y="3787627"/>
            <a:chExt cx="276225" cy="99096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8477250" y="3787627"/>
              <a:ext cx="2762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>
              <a:off x="8753475" y="3787627"/>
              <a:ext cx="0" cy="99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3890587" y="4059048"/>
            <a:ext cx="276225" cy="99096"/>
            <a:chOff x="8477250" y="3787627"/>
            <a:chExt cx="276225" cy="99096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>
              <a:off x="8477250" y="3787627"/>
              <a:ext cx="2762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8753475" y="3787627"/>
              <a:ext cx="0" cy="99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/>
          <p:cNvGrpSpPr/>
          <p:nvPr/>
        </p:nvGrpSpPr>
        <p:grpSpPr>
          <a:xfrm>
            <a:off x="5451332" y="4073024"/>
            <a:ext cx="276225" cy="99096"/>
            <a:chOff x="8477250" y="3787627"/>
            <a:chExt cx="276225" cy="99096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8477250" y="3787627"/>
              <a:ext cx="2762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8753475" y="3787627"/>
              <a:ext cx="0" cy="99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>
            <a:off x="6873843" y="4070753"/>
            <a:ext cx="276225" cy="99096"/>
            <a:chOff x="8477250" y="3787627"/>
            <a:chExt cx="276225" cy="99096"/>
          </a:xfrm>
        </p:grpSpPr>
        <p:cxnSp>
          <p:nvCxnSpPr>
            <p:cNvPr id="50" name="Прямая соединительная линия 49"/>
            <p:cNvCxnSpPr/>
            <p:nvPr/>
          </p:nvCxnSpPr>
          <p:spPr>
            <a:xfrm>
              <a:off x="8477250" y="3787627"/>
              <a:ext cx="2762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8753475" y="3787627"/>
              <a:ext cx="0" cy="99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155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d Line Business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F180B1C-2212-497F-A259-C959ADD048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Деловая презентация с красными линиями (широкоэкранный формат)</Template>
  <TotalTime>0</TotalTime>
  <Words>325</Words>
  <Application>Microsoft Office PowerPoint</Application>
  <PresentationFormat>Широкоэкранный</PresentationFormat>
  <Paragraphs>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Cambria</vt:lpstr>
      <vt:lpstr>Red Line Business 16x9</vt:lpstr>
      <vt:lpstr>Имя прилагательное</vt:lpstr>
      <vt:lpstr>Морфология</vt:lpstr>
      <vt:lpstr>Знаменательные части речи</vt:lpstr>
      <vt:lpstr>Знаменательные части речи Имя прилагательное </vt:lpstr>
      <vt:lpstr>Знаменательные части речи Имя прилагательное разряды по значению</vt:lpstr>
      <vt:lpstr>Знаменательные части речи Имя прилагательное Качественные</vt:lpstr>
      <vt:lpstr>Знаменательные части речи Имя прилагательное Качественные</vt:lpstr>
      <vt:lpstr>Знаменательные части речи Имя прилагательное Качественные. Степени сравнения. сравнительная</vt:lpstr>
      <vt:lpstr>Знаменательные части речи Имя прилагательное Качественные. Степени сравнения. сравнительная</vt:lpstr>
      <vt:lpstr>Знаменательные части речи Имя прилагательное Качественные. Степени сравнения. сравнительная</vt:lpstr>
      <vt:lpstr>Знаменательные части речи Имя прилагательное Качественные. Степени сравнения. превосходная</vt:lpstr>
      <vt:lpstr>Знаменательные части речи Имя прилагательное Качественные. Степени сравнения. превосходная</vt:lpstr>
      <vt:lpstr>Знаменательные части речи Имя прилагательное Качественные. Степени сравнения. превосходная</vt:lpstr>
      <vt:lpstr>Знаменательные части речи Имя прилагательное Качественные. Число. Род. падеж</vt:lpstr>
      <vt:lpstr>Знаменательные части речи Имя прилагательное Качественные. Число. Род. падеж</vt:lpstr>
      <vt:lpstr>Знаменательные части речи Имя прилагательное Число. Род. падеж</vt:lpstr>
      <vt:lpstr>Спасибо  за 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2016-04-14T09:24:22Z</dcterms:created>
  <dcterms:modified xsi:type="dcterms:W3CDTF">2016-05-12T14:50:20Z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TC030310239991</vt:lpwstr>
  </property>
</Properties>
</file>