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71" r:id="rId9"/>
    <p:sldId id="268" r:id="rId10"/>
    <p:sldId id="269" r:id="rId11"/>
    <p:sldId id="270" r:id="rId12"/>
    <p:sldId id="264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47D0"/>
    <a:srgbClr val="9E5ECE"/>
    <a:srgbClr val="601F65"/>
    <a:srgbClr val="49BBD1"/>
    <a:srgbClr val="41AE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3" d="100"/>
          <a:sy n="53" d="100"/>
        </p:scale>
        <p:origin x="78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10/19/2018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10/19/2018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10/19/2018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10/19/2018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10/19/2018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10/19/2018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10/19/2018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10/19/2018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10/19/2018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10/19/2018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10/19/2018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10/19/2018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10/19/2018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10/19/2018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10/19/2018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10/19/2018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10/19/2018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0">
              <a:srgbClr val="7030A0"/>
            </a:gs>
            <a:gs pos="0">
              <a:srgbClr val="9E5ECE"/>
            </a:gs>
            <a:gs pos="100000">
              <a:srgbClr val="601F65">
                <a:alpha val="96000"/>
              </a:srgb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10/19/2018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0AE333-D184-4FDE-A352-D6C7F9167E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0568" y="1360066"/>
            <a:ext cx="9144000" cy="1641490"/>
          </a:xfrm>
        </p:spPr>
        <p:txBody>
          <a:bodyPr/>
          <a:lstStyle/>
          <a:p>
            <a:pPr algn="l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мейоз</a:t>
            </a: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109C219A-806B-4764-8184-FC79A3632BA4}"/>
              </a:ext>
            </a:extLst>
          </p:cNvPr>
          <p:cNvCxnSpPr>
            <a:cxnSpLocks/>
          </p:cNvCxnSpPr>
          <p:nvPr/>
        </p:nvCxnSpPr>
        <p:spPr>
          <a:xfrm>
            <a:off x="1392572" y="2600587"/>
            <a:ext cx="10586908" cy="0"/>
          </a:xfrm>
          <a:prstGeom prst="line">
            <a:avLst/>
          </a:prstGeom>
          <a:ln>
            <a:solidFill>
              <a:srgbClr val="F547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DBAFAD3-9745-4259-8295-2E65B913DD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2792" y="2919260"/>
            <a:ext cx="6266688" cy="3525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3129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DD0E12-D47B-435A-8662-57DB1442B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143" y="308907"/>
            <a:ext cx="10515600" cy="1682256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Анафаза</a:t>
            </a:r>
            <a:r>
              <a:rPr lang="en-US" b="1" dirty="0"/>
              <a:t> - II</a:t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166D44D-69D4-4BF8-84CE-5560F9B57BE6}"/>
              </a:ext>
            </a:extLst>
          </p:cNvPr>
          <p:cNvSpPr/>
          <p:nvPr/>
        </p:nvSpPr>
        <p:spPr>
          <a:xfrm>
            <a:off x="1417738" y="1312675"/>
            <a:ext cx="101926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dirty="0"/>
              <a:t>Белковые нити </a:t>
            </a:r>
            <a:r>
              <a:rPr lang="en-US" sz="2800" dirty="0"/>
              <a:t>“</a:t>
            </a:r>
            <a:r>
              <a:rPr lang="ru-RU" sz="2800" dirty="0"/>
              <a:t>сокращаются</a:t>
            </a:r>
            <a:r>
              <a:rPr lang="en-US" sz="2800" dirty="0"/>
              <a:t>”</a:t>
            </a:r>
            <a:r>
              <a:rPr lang="ru-RU" sz="2800" dirty="0"/>
              <a:t> и растягивают хроматиды к полюсам клетки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DCEE800-EB76-4158-831D-D292D91684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0607" y="2487168"/>
            <a:ext cx="3110786" cy="3815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3884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DD0E12-D47B-435A-8662-57DB1442B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143" y="308907"/>
            <a:ext cx="10515600" cy="1682256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Телофаза</a:t>
            </a:r>
            <a:r>
              <a:rPr lang="en-US" b="1" dirty="0"/>
              <a:t> - II</a:t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166D44D-69D4-4BF8-84CE-5560F9B57BE6}"/>
              </a:ext>
            </a:extLst>
          </p:cNvPr>
          <p:cNvSpPr/>
          <p:nvPr/>
        </p:nvSpPr>
        <p:spPr>
          <a:xfrm>
            <a:off x="1073092" y="1322931"/>
            <a:ext cx="108812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dirty="0"/>
              <a:t>Возле каждого полюса формируются ядра, клетки делятся пополам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4A22470-2475-48ED-B9E8-5E6AF8EA6D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9001" y="2158181"/>
            <a:ext cx="3793998" cy="4110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1868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E64D70-BF58-47D9-AF43-107D15363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Значение и функции мейоза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EEB87D-19C2-4592-BBB9-B55F4D860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460034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Биологическое значение мейоза заключается в предотвращении удвоения числа хромосом в каждом поколении размножающихся половым путем организмов, так как при образовании половых клеток мейозом происходит редукция числа хромосом. Редукция числа хромосом приводит к образованию «чистых гамет», несущих только один аллель соответствующего локуса. Также мейоз создает возможность для возникновения новых комбинаций генов, так как происходит образование генетически различных гамет.</a:t>
            </a:r>
          </a:p>
        </p:txBody>
      </p:sp>
    </p:spTree>
    <p:extLst>
      <p:ext uri="{BB962C8B-B14F-4D97-AF65-F5344CB8AC3E}">
        <p14:creationId xmlns:p14="http://schemas.microsoft.com/office/powerpoint/2010/main" val="4638430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B249F3-AE65-42BE-8575-76F45D467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3760" y="2638541"/>
            <a:ext cx="10515600" cy="1325563"/>
          </a:xfrm>
        </p:spPr>
        <p:txBody>
          <a:bodyPr/>
          <a:lstStyle/>
          <a:p>
            <a:pPr algn="ctr"/>
            <a:r>
              <a:rPr lang="ru-RU" b="1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672813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DD0E12-D47B-435A-8662-57DB1442B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677587"/>
            <a:ext cx="10877551" cy="2115948"/>
          </a:xfrm>
        </p:spPr>
        <p:txBody>
          <a:bodyPr>
            <a:normAutofit fontScale="90000"/>
          </a:bodyPr>
          <a:lstStyle/>
          <a:p>
            <a:r>
              <a:rPr lang="ru-RU" sz="4900" b="1" dirty="0"/>
              <a:t>Мейоз</a:t>
            </a:r>
            <a:r>
              <a:rPr lang="ru-RU" sz="4900" dirty="0"/>
              <a:t>-редукционное деление, которое сопровождается уменьшением количества хромосом вдвое</a:t>
            </a:r>
            <a:br>
              <a:rPr lang="ru-RU" dirty="0"/>
            </a:b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BD6B3D0-798E-4A78-A409-298218CE82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0832" y="2458592"/>
            <a:ext cx="6601968" cy="3713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917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DD0E12-D47B-435A-8662-57DB1442B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9116"/>
            <a:ext cx="10515600" cy="150162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ФАЗЫ МЕЙОЗА</a:t>
            </a:r>
            <a:br>
              <a:rPr lang="ru-RU" dirty="0"/>
            </a:b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12B943E-6260-499C-97A5-C23F7BCC61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5337" y="1261211"/>
            <a:ext cx="6801326" cy="5028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609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DD0E12-D47B-435A-8662-57DB1442B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143" y="308907"/>
            <a:ext cx="10515600" cy="1682256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ПРОФАЗА - </a:t>
            </a:r>
            <a:r>
              <a:rPr lang="en-US" b="1" dirty="0"/>
              <a:t>I</a:t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166D44D-69D4-4BF8-84CE-5560F9B57BE6}"/>
              </a:ext>
            </a:extLst>
          </p:cNvPr>
          <p:cNvSpPr/>
          <p:nvPr/>
        </p:nvSpPr>
        <p:spPr>
          <a:xfrm>
            <a:off x="329184" y="1406820"/>
            <a:ext cx="1148251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Хромосомы укорачиваются, отходят друг от друга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Гомологичные хромосомы максимально сближаются и переплетаются по всей длине (конъюгация хромосом)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Происходит кроссинговер, образуя новые гены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Образуются биваленты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934B761-8B63-41FD-A389-07DE5DE0DF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7250" y="3653589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248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DD0E12-D47B-435A-8662-57DB1442B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143" y="308907"/>
            <a:ext cx="10515600" cy="1682256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Метафаза</a:t>
            </a:r>
            <a:r>
              <a:rPr lang="en-US" b="1" dirty="0"/>
              <a:t> - I</a:t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166D44D-69D4-4BF8-84CE-5560F9B57BE6}"/>
              </a:ext>
            </a:extLst>
          </p:cNvPr>
          <p:cNvSpPr/>
          <p:nvPr/>
        </p:nvSpPr>
        <p:spPr>
          <a:xfrm>
            <a:off x="947257" y="1467943"/>
            <a:ext cx="1066310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dirty="0"/>
              <a:t>Биваленты выстраиваются по экватору, образуя веретено деления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8D3E62C-9D92-49F9-A28C-0D75A03AE0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0896" y="2398776"/>
            <a:ext cx="3950208" cy="3950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586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DD0E12-D47B-435A-8662-57DB1442B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143" y="308907"/>
            <a:ext cx="10515600" cy="1682256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Анафаза</a:t>
            </a:r>
            <a:r>
              <a:rPr lang="en-US" b="1" dirty="0"/>
              <a:t> - I</a:t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166D44D-69D4-4BF8-84CE-5560F9B57BE6}"/>
              </a:ext>
            </a:extLst>
          </p:cNvPr>
          <p:cNvSpPr/>
          <p:nvPr/>
        </p:nvSpPr>
        <p:spPr>
          <a:xfrm>
            <a:off x="1417738" y="1616545"/>
            <a:ext cx="101926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dirty="0"/>
              <a:t>Белковые нити </a:t>
            </a:r>
            <a:r>
              <a:rPr lang="en-US" sz="2800" dirty="0"/>
              <a:t>“</a:t>
            </a:r>
            <a:r>
              <a:rPr lang="ru-RU" sz="2800" dirty="0"/>
              <a:t>сокращаются</a:t>
            </a:r>
            <a:r>
              <a:rPr lang="en-US" sz="2800" dirty="0"/>
              <a:t>”</a:t>
            </a:r>
            <a:r>
              <a:rPr lang="ru-RU" sz="2800" dirty="0"/>
              <a:t> и растягивают хроматиды к полюсам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7E58C76-2F73-420A-936A-B3369715F3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9763" y="2570652"/>
            <a:ext cx="3792474" cy="3792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276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DD0E12-D47B-435A-8662-57DB1442B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143" y="308907"/>
            <a:ext cx="10515600" cy="1682256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Телофаза</a:t>
            </a:r>
            <a:r>
              <a:rPr lang="en-US" b="1" dirty="0"/>
              <a:t> - I</a:t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166D44D-69D4-4BF8-84CE-5560F9B57BE6}"/>
              </a:ext>
            </a:extLst>
          </p:cNvPr>
          <p:cNvSpPr/>
          <p:nvPr/>
        </p:nvSpPr>
        <p:spPr>
          <a:xfrm>
            <a:off x="1073092" y="1322931"/>
            <a:ext cx="1088121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dirty="0"/>
              <a:t>Клетка делится пополам. Каждая из получившихся клеток вступает во второе деление мейоза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6794AC6-910C-4534-B9EE-1FE0C0407C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8333" y="2512314"/>
            <a:ext cx="3815334" cy="3815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614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DD0E12-D47B-435A-8662-57DB1442B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143" y="308907"/>
            <a:ext cx="10515600" cy="1682256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ПРОФАЗА - </a:t>
            </a:r>
            <a:r>
              <a:rPr lang="en-US" b="1" dirty="0"/>
              <a:t>II</a:t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166D44D-69D4-4BF8-84CE-5560F9B57BE6}"/>
              </a:ext>
            </a:extLst>
          </p:cNvPr>
          <p:cNvSpPr/>
          <p:nvPr/>
        </p:nvSpPr>
        <p:spPr>
          <a:xfrm>
            <a:off x="1296071" y="1467943"/>
            <a:ext cx="93817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Удвоенные хромосомы располагаются в цитоплазме клетки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3A67C45-33D2-4E13-A010-4F90CFA8E1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2336" y="2325115"/>
            <a:ext cx="3767328" cy="4081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510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DD0E12-D47B-435A-8662-57DB1442B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143" y="308907"/>
            <a:ext cx="10515600" cy="1682256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Метафаза</a:t>
            </a:r>
            <a:r>
              <a:rPr lang="en-US" b="1" dirty="0"/>
              <a:t> - II</a:t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166D44D-69D4-4BF8-84CE-5560F9B57BE6}"/>
              </a:ext>
            </a:extLst>
          </p:cNvPr>
          <p:cNvSpPr/>
          <p:nvPr/>
        </p:nvSpPr>
        <p:spPr>
          <a:xfrm>
            <a:off x="729143" y="1150035"/>
            <a:ext cx="1113976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dirty="0"/>
              <a:t>Хромосомы выстраиваются по экватору клетки, образуя веретено деления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03DD669-4302-4744-BBFC-5EAF2B250A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7472" y="2231137"/>
            <a:ext cx="3877056" cy="4200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613918"/>
      </p:ext>
    </p:extLst>
  </p:cSld>
  <p:clrMapOvr>
    <a:masterClrMapping/>
  </p:clrMapOvr>
</p:sld>
</file>

<file path=ppt/theme/theme1.xml><?xml version="1.0" encoding="utf-8"?>
<a:theme xmlns:a="http://schemas.openxmlformats.org/drawingml/2006/main" name="Глубина">
  <a:themeElements>
    <a:clrScheme name="Другая 1">
      <a:dk1>
        <a:sysClr val="windowText" lastClr="000000"/>
      </a:dk1>
      <a:lt1>
        <a:sysClr val="window" lastClr="FFFFFF"/>
      </a:lt1>
      <a:dk2>
        <a:srgbClr val="454545"/>
      </a:dk2>
      <a:lt2>
        <a:srgbClr val="6B942A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TM04033923[[fn=Глубина]]</Template>
  <TotalTime>325</TotalTime>
  <Words>202</Words>
  <Application>Microsoft Office PowerPoint</Application>
  <PresentationFormat>Широкоэкранный</PresentationFormat>
  <Paragraphs>25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Arial</vt:lpstr>
      <vt:lpstr>Corbel</vt:lpstr>
      <vt:lpstr>Глубина</vt:lpstr>
      <vt:lpstr>мейоз</vt:lpstr>
      <vt:lpstr>Мейоз-редукционное деление, которое сопровождается уменьшением количества хромосом вдвое </vt:lpstr>
      <vt:lpstr>ФАЗЫ МЕЙОЗА </vt:lpstr>
      <vt:lpstr>ПРОФАЗА - I </vt:lpstr>
      <vt:lpstr>Метафаза - I </vt:lpstr>
      <vt:lpstr>Анафаза - I </vt:lpstr>
      <vt:lpstr>Телофаза - I </vt:lpstr>
      <vt:lpstr>ПРОФАЗА - II </vt:lpstr>
      <vt:lpstr>Метафаза - II </vt:lpstr>
      <vt:lpstr>Анафаза - II </vt:lpstr>
      <vt:lpstr>Телофаза - II </vt:lpstr>
      <vt:lpstr>Значение и функции мейоза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митоз</dc:title>
  <dc:creator>Alexei Levchook</dc:creator>
  <cp:lastModifiedBy>Alexei Levchook</cp:lastModifiedBy>
  <cp:revision>21</cp:revision>
  <dcterms:created xsi:type="dcterms:W3CDTF">2018-05-03T14:20:53Z</dcterms:created>
  <dcterms:modified xsi:type="dcterms:W3CDTF">2018-10-19T20:16:26Z</dcterms:modified>
</cp:coreProperties>
</file>