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9"/>
  </p:notesMasterIdLst>
  <p:handoutMasterIdLst>
    <p:handoutMasterId r:id="rId20"/>
  </p:handoutMasterIdLst>
  <p:sldIdLst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0" d="100"/>
          <a:sy n="100" d="100"/>
        </p:scale>
        <p:origin x="244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BA71D8F-F5A5-47FC-BB72-5525A842CD92}" type="datetime1">
              <a:rPr lang="ru-RU" smtClean="0"/>
              <a:t>02.05.2018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DCC7757-6264-420F-9201-02E9A21CB7A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2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0E72F-DFE8-466C-B191-A3ADE1A8AC8D}" type="datetime1">
              <a:rPr lang="ru-RU" smtClean="0"/>
              <a:pPr/>
              <a:t>02.05.2018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AD115C9-E24C-4512-AA8B-319BB49F77B5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256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AD115C9-E24C-4512-AA8B-319BB49F77B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518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007889"/>
            <a:ext cx="10363200" cy="1470025"/>
          </a:xfrm>
        </p:spPr>
        <p:txBody>
          <a:bodyPr rtlCol="0"/>
          <a:lstStyle>
            <a:lvl1pPr algn="ctr">
              <a:defRPr sz="4400" b="1" baseline="0"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5600" y="3886200"/>
            <a:ext cx="8534400" cy="17526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EE3AC8-9A6F-447B-BDC2-31C1E57ED23E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8435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10566400" cy="4114800"/>
          </a:xfrm>
        </p:spPr>
        <p:txBody>
          <a:bodyPr rtlCol="0"/>
          <a:lstStyle>
            <a:lvl1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5pPr>
            <a:lvl6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6pPr>
            <a:lvl7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7pPr>
            <a:lvl8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8pPr>
            <a:lvl9pPr>
              <a:buClr>
                <a:schemeClr val="tx2">
                  <a:lumMod val="50000"/>
                </a:schemeClr>
              </a:buClr>
              <a:defRPr>
                <a:solidFill>
                  <a:schemeClr val="tx2">
                    <a:lumMod val="50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4F4B4D-DF39-4276-823B-004314C6E96C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6659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1" y="4962526"/>
            <a:ext cx="10513484" cy="1362075"/>
          </a:xfrm>
        </p:spPr>
        <p:txBody>
          <a:bodyPr rtlCol="0" anchor="t"/>
          <a:lstStyle>
            <a:lvl1pPr algn="l">
              <a:defRPr sz="4000" b="1" i="0" cap="all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12801" y="3462339"/>
            <a:ext cx="10513484" cy="1500187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04EA66-A1F6-4599-A07C-28DAF8C191CB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2865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13" hasCustomPrompt="1"/>
          </p:nvPr>
        </p:nvSpPr>
        <p:spPr>
          <a:xfrm>
            <a:off x="812800" y="1600200"/>
            <a:ext cx="4978400" cy="4114800"/>
          </a:xfrm>
        </p:spPr>
        <p:txBody>
          <a:bodyPr rtlCol="0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6pPr>
            <a:lvl7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7pPr>
            <a:lvl8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8pPr>
            <a:lvl9pPr>
              <a:buClr>
                <a:schemeClr val="tx2">
                  <a:lumMod val="50000"/>
                </a:schemeClr>
              </a:buClr>
              <a:buFont typeface="Arial" pitchFamily="34" charset="0"/>
              <a:buChar char="•"/>
              <a:defRPr/>
            </a:lvl9pPr>
          </a:lstStyle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4" hasCustomPrompt="1"/>
          </p:nvPr>
        </p:nvSpPr>
        <p:spPr>
          <a:xfrm>
            <a:off x="6400800" y="1600200"/>
            <a:ext cx="4978400" cy="4114800"/>
          </a:xfrm>
        </p:spPr>
        <p:txBody>
          <a:bodyPr rtlCol="0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  <a:lvl6pPr>
              <a:buClr>
                <a:schemeClr val="tx2">
                  <a:lumMod val="50000"/>
                </a:schemeClr>
              </a:buClr>
              <a:defRPr/>
            </a:lvl6pPr>
            <a:lvl7pPr>
              <a:buClr>
                <a:schemeClr val="tx2">
                  <a:lumMod val="50000"/>
                </a:schemeClr>
              </a:buClr>
              <a:defRPr/>
            </a:lvl7pPr>
            <a:lvl8pPr>
              <a:buClr>
                <a:schemeClr val="tx2">
                  <a:lumMod val="50000"/>
                </a:schemeClr>
              </a:buClr>
              <a:defRPr/>
            </a:lvl8pPr>
            <a:lvl9pPr>
              <a:buClr>
                <a:schemeClr val="tx2">
                  <a:lumMod val="50000"/>
                </a:schemeClr>
              </a:buClr>
              <a:defRPr/>
            </a:lvl9pPr>
          </a:lstStyle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1D0832-375B-4D6B-9709-C1954F32F473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5771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12800" y="1600200"/>
            <a:ext cx="4978400" cy="57467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13"/>
          </p:nvPr>
        </p:nvSpPr>
        <p:spPr>
          <a:xfrm>
            <a:off x="812800" y="2209800"/>
            <a:ext cx="4978400" cy="3505200"/>
          </a:xfrm>
        </p:spPr>
        <p:txBody>
          <a:bodyPr rtlCol="0"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sz="quarter" idx="3"/>
          </p:nvPr>
        </p:nvSpPr>
        <p:spPr>
          <a:xfrm>
            <a:off x="6400800" y="1600200"/>
            <a:ext cx="4978400" cy="57467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 i="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4"/>
          </p:nvPr>
        </p:nvSpPr>
        <p:spPr>
          <a:xfrm>
            <a:off x="6400800" y="2209800"/>
            <a:ext cx="4978400" cy="3505200"/>
          </a:xfrm>
        </p:spPr>
        <p:txBody>
          <a:bodyPr rtlCol="0"/>
          <a:lstStyle>
            <a:lvl1pPr>
              <a:buClr>
                <a:schemeClr val="tx2">
                  <a:lumMod val="50000"/>
                </a:schemeClr>
              </a:buClr>
              <a:defRPr sz="1800"/>
            </a:lvl1pPr>
            <a:lvl2pPr>
              <a:buClr>
                <a:schemeClr val="tx2">
                  <a:lumMod val="50000"/>
                </a:schemeClr>
              </a:buClr>
              <a:defRPr sz="1800"/>
            </a:lvl2pPr>
            <a:lvl3pPr>
              <a:buClr>
                <a:schemeClr val="tx2">
                  <a:lumMod val="50000"/>
                </a:schemeClr>
              </a:buClr>
              <a:defRPr sz="1800"/>
            </a:lvl3pPr>
            <a:lvl4pPr>
              <a:buClr>
                <a:schemeClr val="tx2">
                  <a:lumMod val="50000"/>
                </a:schemeClr>
              </a:buClr>
              <a:defRPr sz="1800"/>
            </a:lvl4pPr>
            <a:lvl5pPr>
              <a:buClr>
                <a:schemeClr val="tx2">
                  <a:lumMod val="50000"/>
                </a:schemeClr>
              </a:buClr>
              <a:defRPr sz="1800"/>
            </a:lvl5pPr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343F0F-26AF-4184-9A84-96151AB9D484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5974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B3DA37-95E3-4858-BA18-F21948B25016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8663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ADFB3F-9CF0-49E9-BFFE-83C29E1DBEFB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80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64" y="1447800"/>
            <a:ext cx="3962400" cy="1097280"/>
          </a:xfrm>
        </p:spPr>
        <p:txBody>
          <a:bodyPr rtlCol="0"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>
          <a:xfrm>
            <a:off x="5283200" y="1447800"/>
            <a:ext cx="6197600" cy="4267200"/>
          </a:xfrm>
        </p:spPr>
        <p:txBody>
          <a:bodyPr rtlCol="0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текст 3"/>
          <p:cNvSpPr>
            <a:spLocks noGrp="1"/>
          </p:cNvSpPr>
          <p:nvPr>
            <p:ph type="body" sz="half" idx="2"/>
          </p:nvPr>
        </p:nvSpPr>
        <p:spPr>
          <a:xfrm>
            <a:off x="816864" y="2547892"/>
            <a:ext cx="3962400" cy="3167109"/>
          </a:xfrm>
        </p:spPr>
        <p:txBody>
          <a:bodyPr tIns="9144"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E71EB0-B5DA-4AFF-AB56-A82F4DD9B6CF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718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447800"/>
            <a:ext cx="3962400" cy="1097280"/>
          </a:xfrm>
        </p:spPr>
        <p:txBody>
          <a:bodyPr rtlCol="0" anchor="b"/>
          <a:lstStyle>
            <a:lvl1pPr algn="l">
              <a:defRPr sz="2600" b="1" i="0" cap="none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0" name="Рисунок 9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6301232" y="1539240"/>
            <a:ext cx="4431538" cy="3272790"/>
          </a:xfrm>
        </p:spPr>
        <p:txBody>
          <a:bodyPr rtlCol="0"/>
          <a:lstStyle>
            <a:lvl1pPr marL="0" indent="0" rtl="0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Замещающий текст 3"/>
          <p:cNvSpPr>
            <a:spLocks noGrp="1"/>
          </p:cNvSpPr>
          <p:nvPr>
            <p:ph type="body" sz="half" idx="2"/>
          </p:nvPr>
        </p:nvSpPr>
        <p:spPr>
          <a:xfrm>
            <a:off x="812800" y="2547891"/>
            <a:ext cx="3962400" cy="2405109"/>
          </a:xfrm>
        </p:spPr>
        <p:txBody>
          <a:bodyPr tIns="9144" rtlCol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DA61DF-C300-439D-8440-FADEBFBE807B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6283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90E255-D960-45F2-89BC-29E89230FF08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2967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 rtlCol="0"/>
          <a:lstStyle>
            <a:lvl1pPr>
              <a:buClr>
                <a:schemeClr val="tx2">
                  <a:lumMod val="50000"/>
                </a:schemeClr>
              </a:buClr>
              <a:defRPr/>
            </a:lvl1pPr>
            <a:lvl2pPr>
              <a:buClr>
                <a:schemeClr val="tx2">
                  <a:lumMod val="50000"/>
                </a:schemeClr>
              </a:buClr>
              <a:defRPr/>
            </a:lvl2pPr>
            <a:lvl3pPr>
              <a:buClr>
                <a:schemeClr val="tx2">
                  <a:lumMod val="50000"/>
                </a:schemeClr>
              </a:buClr>
              <a:defRPr/>
            </a:lvl3pPr>
            <a:lvl4pPr>
              <a:buClr>
                <a:schemeClr val="tx2">
                  <a:lumMod val="50000"/>
                </a:schemeClr>
              </a:buClr>
              <a:defRPr/>
            </a:lvl4pPr>
            <a:lvl5pPr>
              <a:buClr>
                <a:schemeClr val="tx2">
                  <a:lumMod val="50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156E58-13B8-496A-97B0-A3B2A0C8DCA9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053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4638"/>
            <a:ext cx="10566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812800" y="1600201"/>
            <a:ext cx="10566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128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20000" y="6356351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strike="noStrike" spc="6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111073AA-0C85-46BC-8DF0-3AD300FAE4D1}" type="datetime1">
              <a:rPr lang="ru-RU" noProof="0" smtClean="0"/>
              <a:t>02.05.2018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058400" y="6356351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aseline="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0169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cap="all" spc="50" baseline="0">
          <a:solidFill>
            <a:schemeClr val="tx2">
              <a:lumMod val="50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/>
        </a:buClr>
        <a:buFont typeface="Arial" pitchFamily="34" charset="0"/>
        <a:buChar char="•"/>
        <a:defRPr sz="2000" kern="1200" spc="30" baseline="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>
            <a:lumMod val="50000"/>
          </a:schemeClr>
        </a:buClr>
        <a:buFont typeface="Arial" pitchFamily="34" charset="0"/>
        <a:buChar char="•"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258" y="843506"/>
            <a:ext cx="10513484" cy="1362075"/>
          </a:xfrm>
        </p:spPr>
        <p:txBody>
          <a:bodyPr rtlCol="0"/>
          <a:lstStyle/>
          <a:p>
            <a:pPr algn="ctr" rtl="0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Вымершие водные рептилии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EB46DD-58AA-43E9-930E-5212881344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787" y="2574697"/>
            <a:ext cx="7600426" cy="383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4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/>
            <a:r>
              <a:rPr lang="ru-RU" dirty="0"/>
              <a:t>Архозавры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1012754"/>
            <a:ext cx="10513484" cy="1500187"/>
          </a:xfrm>
        </p:spPr>
        <p:txBody>
          <a:bodyPr>
            <a:normAutofit/>
          </a:bodyPr>
          <a:lstStyle/>
          <a:p>
            <a:r>
              <a:rPr lang="ru-RU" b="1" dirty="0" err="1"/>
              <a:t>Архоза́вры</a:t>
            </a:r>
            <a:r>
              <a:rPr lang="ru-RU" dirty="0"/>
              <a:t> — группа пресмыкающихся, представленная в настоящее время крокодилами, а из вымерших организмов также: динозаврами, птерозаврами и другими.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C838AC-15B8-451B-9A34-2B7C14F0F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63" y="3160552"/>
            <a:ext cx="5715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6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/>
            <a:r>
              <a:rPr lang="ru-RU" dirty="0" err="1"/>
              <a:t>Танистрофей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1012754"/>
            <a:ext cx="10513484" cy="150018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err="1"/>
              <a:t>Танистрофей</a:t>
            </a:r>
            <a:r>
              <a:rPr lang="ru-RU" dirty="0"/>
              <a:t> — род ископаемых пресмыкающихся подкласса диапсиды, характеризующийся необыкновенно длинной шеей.</a:t>
            </a:r>
            <a:r>
              <a:rPr lang="en-US" dirty="0"/>
              <a:t> </a:t>
            </a:r>
            <a:r>
              <a:rPr lang="ru-RU" dirty="0"/>
              <a:t>Просуществовал примерно 40 млн лет (с 247,2 до 208,5 млн лет назад), на протяжении почти всего триасового периода.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E7E623-211F-4C82-AF3C-523573DF8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961751"/>
            <a:ext cx="6667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2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/>
            <a:r>
              <a:rPr lang="ru-RU" dirty="0" err="1"/>
              <a:t>Нотозавры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1281202"/>
            <a:ext cx="10513484" cy="150018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 err="1"/>
              <a:t>Нотозавры</a:t>
            </a:r>
            <a:r>
              <a:rPr lang="ru-RU" dirty="0"/>
              <a:t> — род вымерших морских пресмыкающихся из семейства </a:t>
            </a:r>
            <a:r>
              <a:rPr lang="ru-RU" dirty="0" err="1"/>
              <a:t>Nothosauridae</a:t>
            </a:r>
            <a:r>
              <a:rPr lang="ru-RU" dirty="0"/>
              <a:t>, живших во времена триасового периода (247,2—201,3 млн лет назад). Ископаемые остатки найдены на территории Европы и Азии. Достигал в длину 3 метра, но найденные образцы </a:t>
            </a:r>
            <a:r>
              <a:rPr lang="ru-RU" i="1" dirty="0"/>
              <a:t>N. </a:t>
            </a:r>
            <a:r>
              <a:rPr lang="ru-RU" i="1" dirty="0" err="1"/>
              <a:t>giganteus</a:t>
            </a:r>
            <a:r>
              <a:rPr lang="ru-RU" dirty="0"/>
              <a:t> достигали 6 метров в длину.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8ED215-8CCC-46A8-BD3E-E0A6699B1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934" y="2898835"/>
            <a:ext cx="5471458" cy="357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4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/>
            <a:r>
              <a:rPr lang="ru-RU" dirty="0"/>
              <a:t>Примитивные ихтиозавры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1281202"/>
            <a:ext cx="10513484" cy="150018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/>
              <a:t>Ихтиозавров</a:t>
            </a:r>
            <a:r>
              <a:rPr lang="ru-RU" dirty="0"/>
              <a:t> — часто сравнивают с дельфинами, которые также вернулись в море, однако ихтиозавры больше похожи на рыб, только дыхание они сохранили воздушное. Вымерли во второй половине мелового периода, около 380 миллионов лет тому назад. Их гибель может быть связана с жесткой конкуренцией со стороны развитых акул, которые были доминирующими плотоядными поздне-мезозойских морей.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02B14E-F0FD-45C4-A876-49E476345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3098465"/>
            <a:ext cx="428625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3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/>
            <a:r>
              <a:rPr lang="ru-RU" dirty="0" err="1"/>
              <a:t>Цимбоспондилы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1111563"/>
            <a:ext cx="10513484" cy="150018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b="1" dirty="0" err="1"/>
              <a:t>Цимбоспондил</a:t>
            </a:r>
            <a:r>
              <a:rPr lang="ru-RU" dirty="0"/>
              <a:t> — гигантский морской ящер с вертикальным хвостовым плавником, огромной головой и длинной заострённой мордой. Обитал на территории нынешней Невады (США) и Германии 240—210 млн лет назад (средний триас). Достигал в длину 6—10 метров.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AD00F5-7D7B-4092-BAC2-B791D9BB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63" y="2836090"/>
            <a:ext cx="60960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5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/>
            <a:r>
              <a:rPr lang="ru-RU" dirty="0"/>
              <a:t>Плиозавры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641779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Плиозавры</a:t>
            </a:r>
            <a:r>
              <a:rPr lang="ru-RU" dirty="0"/>
              <a:t> — морские хищные рептилии, обитавшие в океанах, с середины юрского до начала мелового периода.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BDF2D4-E6E5-4027-9EA0-A31798062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87" y="2211875"/>
            <a:ext cx="3389152" cy="451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5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 fontAlgn="base"/>
            <a:r>
              <a:rPr lang="ru-RU" dirty="0" err="1"/>
              <a:t>Лидсихтис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1019284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/>
              <a:t>Лидсихтис</a:t>
            </a:r>
            <a:r>
              <a:rPr lang="ru-RU" dirty="0"/>
              <a:t> - одна из самых крупный рыб, обитавшая в юрском периоде на территории Европы, около 165-155 млн лет назад.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9AACC5-A0D0-42DB-A9DD-129400E0C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886" y="2519471"/>
            <a:ext cx="5770228" cy="411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6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 fontAlgn="base"/>
            <a:r>
              <a:rPr lang="ru-RU" dirty="0" err="1"/>
              <a:t>Лиоплевродон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690377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/>
              <a:t>Лиоплевродон</a:t>
            </a:r>
            <a:r>
              <a:rPr lang="ru-RU" dirty="0"/>
              <a:t> - знаменитый род плиозавров, обитавший в океанах юрского периода, 160-155 млн лет назад.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4D7E5F-E1F6-4E1E-B098-4A1CD7E21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710048"/>
            <a:ext cx="76200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1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 fontAlgn="base"/>
            <a:r>
              <a:rPr lang="ru-RU" dirty="0" err="1"/>
              <a:t>Кронозавр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690377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/>
              <a:t>Кронозавр</a:t>
            </a:r>
            <a:r>
              <a:rPr lang="ru-RU" dirty="0"/>
              <a:t> - крупный плиозавр из океанов южных широт, обитал в меловом периоде 125-99 млн лет назад.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101B2A-C70F-433E-BF4A-4660695A4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517" y="2381359"/>
            <a:ext cx="7036965" cy="428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5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 fontAlgn="base"/>
            <a:r>
              <a:rPr lang="ru-RU" dirty="0" err="1"/>
              <a:t>Эласмозавр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7" y="996061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/>
              <a:t>Эласмозавр</a:t>
            </a:r>
            <a:r>
              <a:rPr lang="ru-RU" dirty="0"/>
              <a:t> - знаменитый длинношеий плезиозавр позднего мелового периода, обитал на территории Северной Америки, около 80 млн лет назад.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AFBD4D-9DD2-4E7C-BA7E-039EBE253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45" y="2680806"/>
            <a:ext cx="6178309" cy="398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5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 fontAlgn="base"/>
            <a:r>
              <a:rPr lang="ru-RU" dirty="0"/>
              <a:t>Мозазавр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7" y="996061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Мозазавр</a:t>
            </a:r>
            <a:r>
              <a:rPr lang="ru-RU" dirty="0"/>
              <a:t> - первый из описанных представителей семейства морских рептилий, обитал в меловом периоде 70-66 млн лет назад.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63DD3F-1BCD-40FD-9471-CE33FCA43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05" y="2496248"/>
            <a:ext cx="5440145" cy="423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8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96BBA-5D99-4E83-96D7-B11C663C5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300" y="499582"/>
            <a:ext cx="10520726" cy="1362075"/>
          </a:xfrm>
        </p:spPr>
        <p:txBody>
          <a:bodyPr/>
          <a:lstStyle/>
          <a:p>
            <a:pPr algn="ctr" fontAlgn="base"/>
            <a:r>
              <a:rPr lang="ru-RU" dirty="0" err="1"/>
              <a:t>Архелон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E6B92-19A2-401B-ABAA-90A4396C1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258" y="601778"/>
            <a:ext cx="10513484" cy="1500187"/>
          </a:xfrm>
        </p:spPr>
        <p:txBody>
          <a:bodyPr>
            <a:normAutofit/>
          </a:bodyPr>
          <a:lstStyle/>
          <a:p>
            <a:pPr algn="just"/>
            <a:r>
              <a:rPr lang="ru-RU" b="1" dirty="0" err="1"/>
              <a:t>Архелон</a:t>
            </a:r>
            <a:r>
              <a:rPr lang="ru-RU" dirty="0"/>
              <a:t> - гигантская морская черепаха, обитавшая в морях, покрывавших территорию США 85,5 млн лет назад.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45E1C6-0511-40AB-ACD4-305FE172E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564" y="2583531"/>
            <a:ext cx="5764198" cy="378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1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EB7C8-C3D3-44B8-90C2-0ADA118BF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363496"/>
            <a:ext cx="10566400" cy="1143000"/>
          </a:xfrm>
        </p:spPr>
        <p:txBody>
          <a:bodyPr/>
          <a:lstStyle/>
          <a:p>
            <a:pPr algn="ctr"/>
            <a:r>
              <a:rPr lang="ru-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9216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Шаблон с оформлением &quot;Океан&quot;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892113_TF03460535.potx" id="{B9E0DE5C-7229-4A90-8BC6-D961E7D70DA7}" vid="{9620C23C-B3A0-46D3-AD8F-C3575F49B06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DC6412-8CE7-4C8A-96E9-2669F16D17E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F195433-C13C-4992-BB9A-17B0DB253F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D6C63E-22D9-40FD-AF90-6F5632A430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с оформлением Океан</Template>
  <TotalTime>94</TotalTime>
  <Words>142</Words>
  <Application>Microsoft Office PowerPoint</Application>
  <PresentationFormat>Широкоэкранный</PresentationFormat>
  <Paragraphs>27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Arial</vt:lpstr>
      <vt:lpstr>Шаблон с оформлением "Океан"</vt:lpstr>
      <vt:lpstr>Вымершие водные рептилии</vt:lpstr>
      <vt:lpstr>Архозавры</vt:lpstr>
      <vt:lpstr>Танистрофей</vt:lpstr>
      <vt:lpstr>Нотозавры</vt:lpstr>
      <vt:lpstr>Примитивные ихтиозавры</vt:lpstr>
      <vt:lpstr>Цимбоспондилы</vt:lpstr>
      <vt:lpstr>Плиозавры</vt:lpstr>
      <vt:lpstr>Лидсихтис</vt:lpstr>
      <vt:lpstr>Лиоплевродон</vt:lpstr>
      <vt:lpstr>Кронозавр</vt:lpstr>
      <vt:lpstr>Эласмозавр</vt:lpstr>
      <vt:lpstr>Мозазавр</vt:lpstr>
      <vt:lpstr>Архелон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Вымершие водные рептилии</dc:title>
  <dc:creator>Alexei Levchook</dc:creator>
  <cp:lastModifiedBy>Alexei Levchook</cp:lastModifiedBy>
  <cp:revision>11</cp:revision>
  <dcterms:created xsi:type="dcterms:W3CDTF">2018-05-01T16:25:19Z</dcterms:created>
  <dcterms:modified xsi:type="dcterms:W3CDTF">2018-05-02T16:24:34Z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74065000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