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2"/>
  </p:sldMasterIdLst>
  <p:notesMasterIdLst>
    <p:notesMasterId r:id="rId15"/>
  </p:notesMasterIdLst>
  <p:handoutMasterIdLst>
    <p:handoutMasterId r:id="rId16"/>
  </p:handoutMasterIdLst>
  <p:sldIdLst>
    <p:sldId id="256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</p:sldIdLst>
  <p:sldSz cx="12192000" cy="6858000"/>
  <p:notesSz cx="6858000" cy="9144000"/>
  <p:embeddedFontLst>
    <p:embeddedFont>
      <p:font typeface="Book Antiqua" panose="02040602050305030304" pitchFamily="18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26" y="11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368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" Type="http://schemas.openxmlformats.org/officeDocument/2006/relationships/slideMaster" Target="slideMasters/slideMaster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D2DDA-69D8-473F-A583-B6774B31A77B}" type="datetimeFigureOut">
              <a:rPr lang="ru-RU" smtClean="0"/>
              <a:t>11.04.2018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92CCB-FF08-4D29-8DA3-E1FD8604480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2153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F6DFB-6833-46E4-B515-70E0D9178056}" type="datetimeFigureOut">
              <a:rPr lang="ru-RU" smtClean="0"/>
              <a:t>11.04.2018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706C7-F2C3-48B6-8A22-C484D800B5D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9506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1" y="1905000"/>
            <a:ext cx="12188826" cy="32004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50000"/>
                </a:schemeClr>
              </a:gs>
              <a:gs pos="0">
                <a:schemeClr val="accent1">
                  <a:lumMod val="60000"/>
                  <a:lumOff val="4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-2" y="1795132"/>
            <a:ext cx="12188826" cy="73152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-2" y="5142116"/>
            <a:ext cx="12188826" cy="73152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5400" y="2079812"/>
            <a:ext cx="9601200" cy="1724092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3959352"/>
            <a:ext cx="96012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5752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t>11.04.2018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731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gradFill rotWithShape="1">
          <a:gsLst>
            <a:gs pos="100000">
              <a:schemeClr val="accent1">
                <a:alpha val="80000"/>
              </a:schemeClr>
            </a:gs>
            <a:gs pos="0">
              <a:schemeClr val="accent1">
                <a:lumMod val="40000"/>
                <a:lumOff val="60000"/>
                <a:alpha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2130552"/>
            <a:ext cx="9601200" cy="2359152"/>
          </a:xfrm>
        </p:spPr>
        <p:txBody>
          <a:bodyPr anchor="b">
            <a:normAutofit/>
          </a:bodyPr>
          <a:lstStyle>
            <a:lvl1pPr algn="ctr">
              <a:defRPr sz="54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572000"/>
            <a:ext cx="9601200" cy="841248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t>11.04.2018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203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t>11.04.2018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635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t>11.04.2018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39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t>11.04.2018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291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</p:grp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t>11.04.2018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543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anchor="b">
            <a:normAutofit/>
          </a:bodyPr>
          <a:lstStyle>
            <a:lvl1pPr>
              <a:defRPr sz="34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58952"/>
            <a:ext cx="6629400" cy="533095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t>11.04.2018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937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anchor="b">
            <a:normAutofit/>
          </a:bodyPr>
          <a:lstStyle>
            <a:lvl1pPr>
              <a:defRPr sz="34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0811" y="506104"/>
            <a:ext cx="6858002" cy="584301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t>11.04.2018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198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t>11.04.2018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593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77187-C200-495F-A386-621319EADA8F}" type="datetimeFigureOut">
              <a:rPr lang="ru-RU" smtClean="0"/>
              <a:t>11.04.2018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49032-2A07-4AE8-BA90-74324CAE0C8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050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9000"/>
              </a:schemeClr>
            </a:gs>
            <a:gs pos="40000">
              <a:schemeClr val="accent1">
                <a:lumMod val="20000"/>
                <a:lumOff val="80000"/>
                <a:alpha val="66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" y="6480048"/>
            <a:ext cx="12188827" cy="377952"/>
            <a:chOff x="-1" y="6480048"/>
            <a:chExt cx="12188827" cy="37795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B277187-C200-495F-A386-621319EADA8F}" type="datetimeFigureOut">
              <a:rPr lang="ru-RU" smtClean="0"/>
              <a:pPr/>
              <a:t>11.04.2018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FC749032-2A07-4AE8-BA90-74324CAE0C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0023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295400" y="2180480"/>
            <a:ext cx="9601200" cy="1724092"/>
          </a:xfrm>
        </p:spPr>
        <p:txBody>
          <a:bodyPr/>
          <a:lstStyle/>
          <a:p>
            <a:pPr algn="ctr" defTabSz="914400">
              <a:spcBef>
                <a:spcPts val="1"/>
              </a:spcBef>
              <a:buNone/>
            </a:pPr>
            <a:r>
              <a:rPr lang="ru-RU" sz="5400" b="1" i="0" dirty="0">
                <a:solidFill>
                  <a:srgbClr val="323232"/>
                </a:solidFill>
                <a:latin typeface="Book Antiqua"/>
                <a:ea typeface="+mj-ea"/>
                <a:cs typeface="+mj-cs"/>
              </a:rPr>
              <a:t>Витамины Е и В</a:t>
            </a:r>
            <a:r>
              <a:rPr lang="ru-RU" sz="2800" b="1" i="0" dirty="0">
                <a:solidFill>
                  <a:srgbClr val="323232"/>
                </a:solidFill>
                <a:latin typeface="Book Antiqua"/>
                <a:ea typeface="+mj-ea"/>
                <a:cs typeface="+mj-cs"/>
              </a:rPr>
              <a:t>12</a:t>
            </a:r>
            <a:endParaRPr lang="ru-RU" sz="5400" b="1" i="0" dirty="0">
              <a:solidFill>
                <a:srgbClr val="323232"/>
              </a:solidFill>
              <a:latin typeface="Book Antiqua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9801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FB5FF7-5C11-4063-B64B-845A791EA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10393"/>
            <a:ext cx="9601200" cy="1629058"/>
          </a:xfrm>
        </p:spPr>
        <p:txBody>
          <a:bodyPr/>
          <a:lstStyle/>
          <a:p>
            <a:r>
              <a:rPr lang="ru-RU" b="0" dirty="0"/>
              <a:t>Общая характеристика витамина Е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B39E89-7A3D-4220-8BB9-C776A7019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898" y="2147582"/>
            <a:ext cx="9676701" cy="191269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Витамин Е представляет собой жирорастворимое соединение с выраженными антиоксидантными свойствами. Для обозначения витамина Е используется также традиционное название – </a:t>
            </a:r>
            <a:r>
              <a:rPr lang="ru-RU" b="1" dirty="0"/>
              <a:t>токоферол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В человеческом организме наибольшее количество витамина Е способно накапливаться в печени, гипофизе, жировой ткани, эритроцитах и мышцах.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00E5A0-01D7-4E7C-80DD-D831754D83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753" y="3987174"/>
            <a:ext cx="3396493" cy="2560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06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FB5FF7-5C11-4063-B64B-845A791EA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10393"/>
            <a:ext cx="9601200" cy="1629058"/>
          </a:xfrm>
        </p:spPr>
        <p:txBody>
          <a:bodyPr/>
          <a:lstStyle/>
          <a:p>
            <a:r>
              <a:rPr lang="ru-RU" b="0" dirty="0"/>
              <a:t>Биологическая роль витамина Е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B39E89-7A3D-4220-8BB9-C776A7019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9913" y="2147582"/>
            <a:ext cx="4198343" cy="4370762"/>
          </a:xfrm>
        </p:spPr>
        <p:txBody>
          <a:bodyPr>
            <a:normAutofit/>
          </a:bodyPr>
          <a:lstStyle/>
          <a:p>
            <a:r>
              <a:rPr lang="ru-RU" dirty="0"/>
              <a:t>Витамин Е является уникальным веществом, обладающим способностью омолаживать организм, замедляя процессы старения. Именно поэтому его называют витамином молодости и красоты. Эффект замедления старения достигается за счет мощной активизации процессов тканевого дыхания, в ходе которых клетки хорошо снабжаются кислородом и из них удаляются продукты распада.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C87CF4-CAD0-4B9B-BBC1-C055E078B0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147582"/>
            <a:ext cx="4370762" cy="437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36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FB5FF7-5C11-4063-B64B-845A791EA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72586"/>
            <a:ext cx="9601200" cy="1629058"/>
          </a:xfrm>
        </p:spPr>
        <p:txBody>
          <a:bodyPr/>
          <a:lstStyle/>
          <a:p>
            <a:r>
              <a:rPr lang="ru-RU" b="0" dirty="0"/>
              <a:t>Биологическая роль витамина Е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B39E89-7A3D-4220-8BB9-C776A7019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12165" y="2072081"/>
            <a:ext cx="8367669" cy="2474752"/>
          </a:xfrm>
        </p:spPr>
        <p:txBody>
          <a:bodyPr>
            <a:normAutofit/>
          </a:bodyPr>
          <a:lstStyle/>
          <a:p>
            <a:r>
              <a:rPr lang="ru-RU" dirty="0"/>
              <a:t>Также витамин Е уменьшает свертываемость крови, предупреждая избыточное </a:t>
            </a:r>
            <a:r>
              <a:rPr lang="ru-RU" dirty="0" err="1"/>
              <a:t>тромбообразование</a:t>
            </a:r>
            <a:r>
              <a:rPr lang="ru-RU" dirty="0"/>
              <a:t>, а значит, улучшая микроциркуляцию и не допуская кровяного застоя в различных органах и тканях. Снижение свертывающей активности крови приводит к тому, что она лучше течет по сосудам, не закупоривая их. Кроме того, витамин Е делает стенки кровеносных сосудов гладкими, вследствие чего на них не откладываются холестериновые бляшки.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BA42BDC-8A6A-4704-888F-E0849D5348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99" y="4639112"/>
            <a:ext cx="2438400" cy="202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42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FB5FF7-5C11-4063-B64B-845A791EA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310393"/>
            <a:ext cx="9601200" cy="1629058"/>
          </a:xfrm>
        </p:spPr>
        <p:txBody>
          <a:bodyPr/>
          <a:lstStyle/>
          <a:p>
            <a:r>
              <a:rPr lang="ru-RU" b="0" dirty="0"/>
              <a:t>Биологическая роль витамина Е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B39E89-7A3D-4220-8BB9-C776A7019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12165" y="1939451"/>
            <a:ext cx="8367669" cy="2474752"/>
          </a:xfrm>
        </p:spPr>
        <p:txBody>
          <a:bodyPr>
            <a:normAutofit/>
          </a:bodyPr>
          <a:lstStyle/>
          <a:p>
            <a:r>
              <a:rPr lang="ru-RU" dirty="0"/>
              <a:t>Витамин Е улучшает функционирование иммунной системы, за счет чего предупреждаются инфекционно-воспалительные заболевания любых органов. В сочетании с витамином А предохраняет легкие от негативного воздействия загрязненного воздуха. Также витамин Е улучшает тонус и работоспособность мышц, купирует судороги и ускоряет заживление различных ран и ожогов.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0DD1F8-7F93-4C5F-8819-F23B51CBBC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486" y="4129060"/>
            <a:ext cx="4781026" cy="251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FB5FF7-5C11-4063-B64B-845A791EA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511728"/>
            <a:ext cx="9601200" cy="932772"/>
          </a:xfrm>
        </p:spPr>
        <p:txBody>
          <a:bodyPr/>
          <a:lstStyle/>
          <a:p>
            <a:r>
              <a:rPr lang="ru-RU" b="0" dirty="0"/>
              <a:t>Где содержится витамин Е? 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B39E89-7A3D-4220-8BB9-C776A7019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1860" y="1939451"/>
            <a:ext cx="5243120" cy="4327125"/>
          </a:xfrm>
        </p:spPr>
        <p:txBody>
          <a:bodyPr>
            <a:normAutofit fontScale="850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Соевое, хлопковое, кукурузное, подсолнечное и оливковое масла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Пророщенные зерна кукурузы и пшеницы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Соя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Горох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Кукуруза в зернах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Фасоль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Крупа перловая, овсяная и кукурузная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Гречка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Креветки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Кальмары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Яйцо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Судак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Яблоки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Груши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Цитрусовые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Печень животных и рыб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Семена подсолнечника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Миндаль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Арахис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Фундук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Кешью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Курага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57181CB-1B02-4D13-B460-EBF3C975E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03" y="1939450"/>
            <a:ext cx="6249800" cy="416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65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FB5FF7-5C11-4063-B64B-845A791EA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726" y="394283"/>
            <a:ext cx="10897301" cy="1283516"/>
          </a:xfrm>
        </p:spPr>
        <p:txBody>
          <a:bodyPr>
            <a:normAutofit fontScale="90000"/>
          </a:bodyPr>
          <a:lstStyle/>
          <a:p>
            <a:r>
              <a:rPr lang="ru-RU" b="0" dirty="0"/>
              <a:t>Симптомы дефицита и недостатка витамина Е в организме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B39E89-7A3D-4220-8BB9-C776A7019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1796838"/>
            <a:ext cx="10494627" cy="4813687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При недостаточном поступлении витамина Е в организм человека развивается его дефицит, называемый гиповитаминозом. Гиповитаминоз приводит к нарушению функционирования различных органов и систем, что проявляется следующими симптомами:</a:t>
            </a:r>
            <a:br>
              <a:rPr lang="ru-RU" dirty="0"/>
            </a:br>
            <a:endParaRPr lang="ru-RU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Нарушение тканевого дыхания;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Мышечная слабость;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Гипотония мышц;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Ранний токсикоз беременности;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Анемия вследствие гемолиза (разрушения) эритроцитов;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Снижение уровня рефлексов (</a:t>
            </a:r>
            <a:r>
              <a:rPr lang="ru-RU" dirty="0" err="1"/>
              <a:t>гипорефлексия</a:t>
            </a:r>
            <a:r>
              <a:rPr lang="ru-RU" dirty="0"/>
              <a:t>);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Атаксия (нарушение координации движений);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Дизартрия (нарушение членораздельности речи с невозможностью нормального произношения слов и звуков);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Сниженная чувствительность;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Дистрофия сетчатки глаза;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 err="1"/>
              <a:t>Гепатонекроз</a:t>
            </a:r>
            <a:r>
              <a:rPr lang="ru-RU" dirty="0"/>
              <a:t> (отмирание клеток печени);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901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FB5FF7-5C11-4063-B64B-845A791EA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6195" y="295670"/>
            <a:ext cx="9601200" cy="1629058"/>
          </a:xfrm>
        </p:spPr>
        <p:txBody>
          <a:bodyPr/>
          <a:lstStyle/>
          <a:p>
            <a:r>
              <a:rPr lang="ru-RU" b="0" dirty="0"/>
              <a:t>Общая характеристика витамина В</a:t>
            </a:r>
            <a:r>
              <a:rPr lang="ru-RU" sz="2400" b="0" dirty="0"/>
              <a:t>12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B39E89-7A3D-4220-8BB9-C776A7019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88445" y="2049513"/>
            <a:ext cx="9676701" cy="1912690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Витамин В</a:t>
            </a:r>
            <a:r>
              <a:rPr lang="ru-RU" baseline="-25000" dirty="0"/>
              <a:t>12</a:t>
            </a:r>
            <a:r>
              <a:rPr lang="ru-RU" dirty="0"/>
              <a:t> представляет собой соединение, обладающее очень важной способностью регулировать кроветворение, обеспечивая образования эритроцитов нормальной формы с полноценными функциями. Именно поэтому витамин В</a:t>
            </a:r>
            <a:r>
              <a:rPr lang="ru-RU" baseline="-25000" dirty="0"/>
              <a:t>12</a:t>
            </a:r>
            <a:r>
              <a:rPr lang="ru-RU" dirty="0"/>
              <a:t> часто называют антианемическим фактором.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A2BBA24-E92C-414F-805E-547B299C92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035" y="3429000"/>
            <a:ext cx="3513929" cy="326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9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FB5FF7-5C11-4063-B64B-845A791EA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399" y="0"/>
            <a:ext cx="9601200" cy="1629058"/>
          </a:xfrm>
        </p:spPr>
        <p:txBody>
          <a:bodyPr>
            <a:normAutofit/>
          </a:bodyPr>
          <a:lstStyle/>
          <a:p>
            <a:r>
              <a:rPr lang="ru-RU" b="0" dirty="0"/>
              <a:t>Для чего нужен витамин В</a:t>
            </a:r>
            <a:r>
              <a:rPr lang="ru-RU" b="0" baseline="-25000" dirty="0"/>
              <a:t>12 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B39E89-7A3D-4220-8BB9-C776A7019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898" y="2409233"/>
            <a:ext cx="9676701" cy="3446282"/>
          </a:xfrm>
        </p:spPr>
        <p:txBody>
          <a:bodyPr>
            <a:normAutofit/>
          </a:bodyPr>
          <a:lstStyle/>
          <a:p>
            <a:r>
              <a:rPr lang="ru-RU" dirty="0"/>
              <a:t>Витамин В</a:t>
            </a:r>
            <a:r>
              <a:rPr lang="ru-RU" baseline="-25000" dirty="0"/>
              <a:t>12</a:t>
            </a:r>
            <a:r>
              <a:rPr lang="ru-RU" dirty="0"/>
              <a:t> в организме человека оказывает следующие физиологические эффекты:</a:t>
            </a:r>
          </a:p>
          <a:p>
            <a:endParaRPr lang="ru-RU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Обеспечивает образование эритроцитов нормальной формы с полноценными функциями.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Предупреждает разрушение эритроцитов.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Обеспечивает покрытие нервных волокон миелиновой оболочкой, необходимой для передачи импульсов и защиты структуры от негативного воздействия внешних факторов.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Предупреждает жировое перерождение печени, почек, селезенки, сердца и других органов.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167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FB5FF7-5C11-4063-B64B-845A791EA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18114"/>
            <a:ext cx="9601200" cy="932772"/>
          </a:xfrm>
        </p:spPr>
        <p:txBody>
          <a:bodyPr/>
          <a:lstStyle/>
          <a:p>
            <a:r>
              <a:rPr lang="ru-RU" b="0" dirty="0"/>
              <a:t>Где содержится витамин В</a:t>
            </a:r>
            <a:r>
              <a:rPr lang="ru-RU" b="0" baseline="-25000" dirty="0"/>
              <a:t>12</a:t>
            </a:r>
            <a:r>
              <a:rPr lang="ru-RU" b="0" dirty="0"/>
              <a:t>? 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B39E89-7A3D-4220-8BB9-C776A7019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68205" y="1150886"/>
            <a:ext cx="5243120" cy="5707114"/>
          </a:xfrm>
        </p:spPr>
        <p:txBody>
          <a:bodyPr>
            <a:normAutofit fontScale="62500" lnSpcReduction="20000"/>
          </a:bodyPr>
          <a:lstStyle/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Печень говяжья 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Печень свиная 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Почки говяжьи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Осьминог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Печень куриная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Скумбрия 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Мидии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Сардина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Сельдь атлантическая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Кета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Говядина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Нототения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Окунь морской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Баранина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Яйцо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Индейка филе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Треска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Карп 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Творог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Креветки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Сыры 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Цыплята бройлерные 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Молоко и сметана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400" dirty="0"/>
              <a:t>Йогурт </a:t>
            </a:r>
          </a:p>
          <a:p>
            <a:pPr algn="l"/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61D06F-7622-4A8C-A636-0301C1F19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16" y="1968825"/>
            <a:ext cx="6874164" cy="402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93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FB5FF7-5C11-4063-B64B-845A791EA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726" y="394283"/>
            <a:ext cx="10897301" cy="1283516"/>
          </a:xfrm>
        </p:spPr>
        <p:txBody>
          <a:bodyPr>
            <a:normAutofit fontScale="90000"/>
          </a:bodyPr>
          <a:lstStyle/>
          <a:p>
            <a:r>
              <a:rPr lang="ru-RU" b="0" dirty="0"/>
              <a:t>Симптомы дефицита и недостатка витамина В</a:t>
            </a:r>
            <a:r>
              <a:rPr lang="ru-RU" b="0" baseline="-25000" dirty="0"/>
              <a:t>12</a:t>
            </a:r>
            <a:r>
              <a:rPr lang="ru-RU" b="0" dirty="0"/>
              <a:t> в организме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B39E89-7A3D-4220-8BB9-C776A7019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1796838"/>
            <a:ext cx="10494627" cy="5061161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dirty="0"/>
              <a:t>При нехватке витамина В</a:t>
            </a:r>
            <a:r>
              <a:rPr lang="ru-RU" baseline="-25000" dirty="0"/>
              <a:t>12</a:t>
            </a:r>
            <a:r>
              <a:rPr lang="ru-RU" dirty="0"/>
              <a:t> в организме у человека развиваются следующие заболевания или клинические симптомы:</a:t>
            </a:r>
            <a:br>
              <a:rPr lang="ru-RU" dirty="0"/>
            </a:br>
            <a:endParaRPr lang="ru-RU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Анемия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Раздражительность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Повышенная утомляемость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Парестезии (ощущение бегания "мурашек", покалывания на коже и т.д.)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Снижение или полное отсутствие аппетита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Неприятный запах тела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Диарея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Эрозии и язвы на слизистых оболочках различных органов (рта, горла, носа, бронхов, кишечника и др.)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Одышка и рваный сердечный ритм при физических нагрузках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Очаговое выпадение волос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Изъязвление углов рта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Глоссит (воспаление языка)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Себорейный дерматит на отдельных участках кожи тела и лица, особенно рядом с носом или ртом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Покраснение, зуд, жжение и чувствительность глаз к свету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Затемнение зрения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Формирование катаракты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Головокружение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dirty="0"/>
              <a:t>Депрессия</a:t>
            </a:r>
          </a:p>
        </p:txBody>
      </p:sp>
    </p:spTree>
    <p:extLst>
      <p:ext uri="{BB962C8B-B14F-4D97-AF65-F5344CB8AC3E}">
        <p14:creationId xmlns:p14="http://schemas.microsoft.com/office/powerpoint/2010/main" val="84517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97804C-8415-47A1-8668-9BE806E42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195576"/>
            <a:ext cx="9509760" cy="1233424"/>
          </a:xfrm>
        </p:spPr>
        <p:txBody>
          <a:bodyPr>
            <a:normAutofit/>
          </a:bodyPr>
          <a:lstStyle/>
          <a:p>
            <a:r>
              <a:rPr lang="ru-RU" sz="48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86357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anded Design Yellow 16x9">
  <a:themeElements>
    <a:clrScheme name="Banded_Design_Yellow">
      <a:dk1>
        <a:srgbClr val="323232"/>
      </a:dk1>
      <a:lt1>
        <a:sysClr val="window" lastClr="FFFFFF"/>
      </a:lt1>
      <a:dk2>
        <a:srgbClr val="000000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_Design_Yellow_TP102900996" id="{5A6D7BCA-C9CF-452E-858B-1538BAA282ED}" vid="{365F969C-3B7F-41AB-85B2-7C40E7D6CF2F}"/>
    </a:ext>
  </a:extLst>
</a:theme>
</file>

<file path=ppt/theme/theme2.xml><?xml version="1.0" encoding="utf-8"?>
<a:theme xmlns:a="http://schemas.openxmlformats.org/drawingml/2006/main" name="Office Theme">
  <a:themeElements>
    <a:clrScheme name="Banded_Design_Yellow">
      <a:dk1>
        <a:srgbClr val="595959"/>
      </a:dk1>
      <a:lt1>
        <a:sysClr val="window" lastClr="FFFFFF"/>
      </a:lt1>
      <a:dk2>
        <a:srgbClr val="323232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_Design_Yellow">
      <a:dk1>
        <a:srgbClr val="595959"/>
      </a:dk1>
      <a:lt1>
        <a:sysClr val="window" lastClr="FFFFFF"/>
      </a:lt1>
      <a:dk2>
        <a:srgbClr val="323232"/>
      </a:dk2>
      <a:lt2>
        <a:srgbClr val="E5E8E8"/>
      </a:lt2>
      <a:accent1>
        <a:srgbClr val="FFCD36"/>
      </a:accent1>
      <a:accent2>
        <a:srgbClr val="F29E3E"/>
      </a:accent2>
      <a:accent3>
        <a:srgbClr val="83C546"/>
      </a:accent3>
      <a:accent4>
        <a:srgbClr val="52C1CA"/>
      </a:accent4>
      <a:accent5>
        <a:srgbClr val="7384CA"/>
      </a:accent5>
      <a:accent6>
        <a:srgbClr val="DA6A89"/>
      </a:accent6>
      <a:hlink>
        <a:srgbClr val="88CACA"/>
      </a:hlink>
      <a:folHlink>
        <a:srgbClr val="91A7CA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66677B1-365E-411F-9971-C788BC2975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с желтой полосой (широкоэкранная)</Template>
  <TotalTime>0</TotalTime>
  <Words>479</Words>
  <Application>Microsoft Office PowerPoint</Application>
  <PresentationFormat>Широкоэкранный</PresentationFormat>
  <Paragraphs>102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Book Antiqua</vt:lpstr>
      <vt:lpstr>Arial</vt:lpstr>
      <vt:lpstr>Banded Design Yellow 16x9</vt:lpstr>
      <vt:lpstr>Витамины Е и В12</vt:lpstr>
      <vt:lpstr>Общая характеристика витамина Е</vt:lpstr>
      <vt:lpstr>Биологическая роль витамина Е</vt:lpstr>
      <vt:lpstr>Биологическая роль витамина Е</vt:lpstr>
      <vt:lpstr>Биологическая роль витамина Е</vt:lpstr>
      <vt:lpstr>Где содержится витамин Е? </vt:lpstr>
      <vt:lpstr>Симптомы дефицита и недостатка витамина Е в организме</vt:lpstr>
      <vt:lpstr>Общая характеристика витамина В12</vt:lpstr>
      <vt:lpstr>Для чего нужен витамин В12 </vt:lpstr>
      <vt:lpstr>Где содержится витамин В12? </vt:lpstr>
      <vt:lpstr>Симптомы дефицита и недостатка витамина В12 в организме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2018-04-11T13:48:37Z</dcterms:created>
  <dcterms:modified xsi:type="dcterms:W3CDTF">2018-04-11T16:22:00Z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TC029009979991</vt:lpwstr>
  </property>
</Properties>
</file>