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0"/>
  </p:notesMasterIdLst>
  <p:handoutMasterIdLst>
    <p:handoutMasterId r:id="rId21"/>
  </p:handoutMasterIdLst>
  <p:sldIdLst>
    <p:sldId id="267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C2FFA5D-87B4-456A-9821-1D502468CF0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2253" autoAdjust="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3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0FDE8-3B80-4AAC-92F2-E3D0667D4E72}" type="datetimeFigureOut">
              <a:rPr lang="ru-RU" smtClean="0"/>
              <a:t>21.11.2016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79F74-2001-4B21-B06E-FA23C7F2DD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7824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25FBA-1311-468D-8115-8778B0F7BEEC}" type="datetimeFigureOut">
              <a:rPr lang="ru-RU" smtClean="0"/>
              <a:t>21.11.2016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E67C00-F679-4C51-9894-9E2214E5C2F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822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 bwMode="hidden">
          <a:xfrm>
            <a:off x="915924" y="0"/>
            <a:ext cx="7178040" cy="59436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90244" y="2514600"/>
            <a:ext cx="6629400" cy="2743200"/>
          </a:xfrm>
        </p:spPr>
        <p:txBody>
          <a:bodyPr anchor="b"/>
          <a:lstStyle>
            <a:lvl1pPr algn="l">
              <a:lnSpc>
                <a:spcPct val="80000"/>
              </a:lnSpc>
              <a:defRPr sz="66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0244" y="5303520"/>
            <a:ext cx="6629400" cy="457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4594C-40D9-4922-A63A-E4D7E3C24D49}" type="datetime1">
              <a:rPr lang="ru-RU" smtClean="0"/>
              <a:t>21.11.2016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 userDrawn="1"/>
        </p:nvSpPr>
        <p:spPr bwMode="hidden">
          <a:xfrm>
            <a:off x="-1" y="1676400"/>
            <a:ext cx="9313683" cy="4267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2212848"/>
            <a:ext cx="6217920" cy="2862262"/>
          </a:xfrm>
        </p:spPr>
        <p:txBody>
          <a:bodyPr anchor="b"/>
          <a:lstStyle>
            <a:lvl1pPr>
              <a:lnSpc>
                <a:spcPct val="80000"/>
              </a:lnSpc>
              <a:defRPr sz="5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5120640"/>
            <a:ext cx="6217920" cy="4572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5400" y="1905000"/>
            <a:ext cx="4572000" cy="4267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905000"/>
            <a:ext cx="4572000" cy="4267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D855-A872-4272-B880-39A488A710E7}" type="datetime1">
              <a:rPr lang="ru-RU" smtClean="0"/>
              <a:t>21.11.2016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904999"/>
            <a:ext cx="4572000" cy="698351"/>
          </a:xfrm>
        </p:spPr>
        <p:txBody>
          <a:bodyPr anchor="ctr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5400" y="2603351"/>
            <a:ext cx="4572000" cy="356884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904999"/>
            <a:ext cx="4572000" cy="698351"/>
          </a:xfrm>
        </p:spPr>
        <p:txBody>
          <a:bodyPr anchor="ctr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603351"/>
            <a:ext cx="4572000" cy="356884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ACA8F-D5ED-4B90-A100-0BDC54A645DF}" type="datetime1">
              <a:rPr lang="ru-RU" smtClean="0"/>
              <a:t>21.11.2016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9CD98-8566-471F-B6F9-93E04967ED47}" type="datetime1">
              <a:rPr lang="ru-RU" smtClean="0"/>
              <a:t>21.11.2016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5E6A-2086-4CB2-B79F-96593439A0AC}" type="datetime1">
              <a:rPr lang="ru-RU" smtClean="0"/>
              <a:t>21.11.2016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 bwMode="hidden">
          <a:xfrm>
            <a:off x="4876800" y="0"/>
            <a:ext cx="7315200" cy="68562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25400" dir="10800000" algn="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651760"/>
            <a:ext cx="3657600" cy="1828800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94020" y="688489"/>
            <a:ext cx="6080760" cy="54837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4617720"/>
            <a:ext cx="3657600" cy="155448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78B26-E0E7-401D-95E5-683ED06BF9AD}" type="datetime1">
              <a:rPr lang="ru-RU" smtClean="0"/>
              <a:t>21.11.2016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hidden">
          <a:xfrm>
            <a:off x="4876800" y="0"/>
            <a:ext cx="7315200" cy="68562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25400" dir="10800000" algn="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651760"/>
            <a:ext cx="3657600" cy="1828800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494020" y="684943"/>
            <a:ext cx="6080760" cy="5486400"/>
          </a:xfrm>
          <a:solidFill>
            <a:schemeClr val="bg1">
              <a:lumMod val="90000"/>
              <a:lumOff val="10000"/>
            </a:schemeClr>
          </a:solidFill>
          <a:effectLst>
            <a:outerShdw blurRad="63500" sx="101000" sy="101000" algn="ctr" rotWithShape="0">
              <a:prstClr val="black">
                <a:alpha val="25000"/>
              </a:prstClr>
            </a:outerShdw>
          </a:effectLst>
        </p:spPr>
        <p:txBody>
          <a:bodyPr tIns="54864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2648" y="4617720"/>
            <a:ext cx="3657600" cy="155448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28EC7-2C19-4F74-B285-CE160F4A579A}" type="datetime1">
              <a:rPr lang="ru-RU" smtClean="0"/>
              <a:t>21.11.2016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5389C-FACC-452B-B4C1-3BD186F45CB8}" type="datetime1">
              <a:rPr lang="ru-RU" smtClean="0"/>
              <a:t>21.11.2016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10512" y="419099"/>
            <a:ext cx="2086087" cy="57531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5400" y="419099"/>
            <a:ext cx="7277100" cy="57531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CE844-3C76-42C8-BBA9-088C96A067BA}" type="datetime1">
              <a:rPr lang="ru-RU" smtClean="0"/>
              <a:t>21.11.2016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 bwMode="hidden">
          <a:xfrm>
            <a:off x="0" y="5980361"/>
            <a:ext cx="12188952" cy="4521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254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 bwMode="hidden">
          <a:xfrm>
            <a:off x="1524" y="214604"/>
            <a:ext cx="12188952" cy="4521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25400" dir="16200000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 userDrawn="1"/>
        </p:nvSpPr>
        <p:spPr bwMode="hidden">
          <a:xfrm>
            <a:off x="1524" y="214604"/>
            <a:ext cx="12188952" cy="6217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419100"/>
            <a:ext cx="9601200" cy="12573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1905000"/>
            <a:ext cx="96012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339166" y="6484777"/>
            <a:ext cx="1335054" cy="2740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D4020-EAAB-4E36-8532-04C08CBCE9E1}" type="datetime1">
              <a:rPr lang="ru-RU" smtClean="0"/>
              <a:t>21.11.2016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9600" y="6484777"/>
            <a:ext cx="4123765" cy="2740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896600" y="6484777"/>
            <a:ext cx="685800" cy="2740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375A4-56A4-47D6-9801-1991572033F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SzPct val="9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18288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63040" indent="-18288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91640" indent="-18288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182880" algn="l" defTabSz="914400" rtl="0" eaLnBrk="1" latinLnBrk="0" hangingPunct="1">
        <a:lnSpc>
          <a:spcPct val="90000"/>
        </a:lnSpc>
        <a:spcBef>
          <a:spcPts val="600"/>
        </a:spcBef>
        <a:buSzPct val="9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6600" b="0" i="0" baseline="0" dirty="0">
                <a:solidFill>
                  <a:srgbClr val="B79E6D"/>
                </a:solidFill>
                <a:latin typeface="Franklin Gothic Medium"/>
                <a:ea typeface="+mj-ea"/>
                <a:cs typeface="+mj-cs"/>
              </a:rPr>
              <a:t>Глобальные проблемы современности</a:t>
            </a:r>
          </a:p>
        </p:txBody>
      </p:sp>
    </p:spTree>
    <p:extLst>
      <p:ext uri="{BB962C8B-B14F-4D97-AF65-F5344CB8AC3E}">
        <p14:creationId xmlns:p14="http://schemas.microsoft.com/office/powerpoint/2010/main" val="267779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5713" y="998290"/>
            <a:ext cx="7105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Глобальные проблемы человечества</a:t>
            </a:r>
            <a:r>
              <a:rPr lang="ru-RU" dirty="0"/>
              <a:t> — это проблемы, которые затрагивают жизненные интересы всего населения планеты и требуют для своего решения совместных усилий всех государств мира.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421" y="2512044"/>
            <a:ext cx="4566058" cy="376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5713" y="998290"/>
            <a:ext cx="71054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Проблема Север-Юг</a:t>
            </a:r>
            <a:r>
              <a:rPr lang="ru-RU" dirty="0"/>
              <a:t> — это проблема экономических отношений развитых стран с развивающимися. Ее суть состоит в том, что для преодоления разрыва в уровнях социально-экономического развития между развитыми и развивающимися странами последние требуют от развитых стран различных уступок, в частности, расширения доступа своих товаров на рынки развитых стран, списания долгов и других мер по отношению к ним.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089" y="3271706"/>
            <a:ext cx="4364721" cy="327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92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5713" y="998290"/>
            <a:ext cx="71054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Одной из главных глобальных проблем является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проблема бедности</a:t>
            </a:r>
            <a:r>
              <a:rPr lang="ru-RU" dirty="0"/>
              <a:t>. Под бедностью понимается невозможность обеспечивать простейшие и доступные для большинства людей в данной стране условия жизни. Большие масштабы бедности, особенно в развивающихся странах, представляют серьезную опасность не только для национального, но и для мирового устойчивого развития.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950" y="2854223"/>
            <a:ext cx="571500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79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5713" y="998290"/>
            <a:ext cx="71054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Мировая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продовольственная проблема</a:t>
            </a:r>
            <a:r>
              <a:rPr lang="ru-RU" dirty="0"/>
              <a:t> заключается в неспособности человечества до настоящего времени полностью обеспечить себя жизненно важными продуктами питания. Данная проблема выступает на практике как проблема </a:t>
            </a:r>
            <a:r>
              <a:rPr lang="ru-RU" b="1" dirty="0"/>
              <a:t>абсолютной нехватки продовольствия</a:t>
            </a:r>
            <a:r>
              <a:rPr lang="ru-RU" dirty="0"/>
              <a:t> (недоедания и голода) в наименее развитых странах, а также несбалансированности питания в развитых.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07" y="3172228"/>
            <a:ext cx="5002285" cy="331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50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5713" y="998290"/>
            <a:ext cx="7105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Глобальная энергетическая проблема</a:t>
            </a:r>
            <a:r>
              <a:rPr lang="ru-RU" dirty="0"/>
              <a:t> — это проблема обеспечения человечества топливом и энергией в настоящее время и в обозримом будущем.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950" y="2465183"/>
            <a:ext cx="57150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3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5713" y="998290"/>
            <a:ext cx="7105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Проблема экологии и устойчивого развития</a:t>
            </a:r>
            <a:r>
              <a:rPr lang="ru-RU" b="1" dirty="0"/>
              <a:t> -</a:t>
            </a:r>
            <a:r>
              <a:rPr lang="ru-RU" dirty="0"/>
              <a:t> это проблема прекращения вредного воздействия деятельности человека на окружающую среду.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950" y="2471956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24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5713" y="998290"/>
            <a:ext cx="71054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Глобальная демографическая проблема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dirty="0"/>
              <a:t>состоит из двух частей: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быстрый и слабо контролируемый рост населения развивающихся стран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старение населения развитых стран и многих государстве переходной экономикой.</a:t>
            </a:r>
            <a:endParaRPr lang="ru-RU" dirty="0"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23" y="2978484"/>
            <a:ext cx="4789765" cy="30893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366" y="2913304"/>
            <a:ext cx="4411718" cy="327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4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46047" y="662730"/>
            <a:ext cx="71054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Проблема развития человеческого потенциала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dirty="0"/>
              <a:t>— это проблема соответствия качественных характеристик рабочей силы характеру современной экономики. Наихудшие показатели в этом плане демонстрируют развивающиеся страны, которые, однако, выступают основным источником пополнения мировых трудовых ресурсов. Именно это обусловливает глобальный характер проблемы развития человеческого потенциала.</a:t>
            </a:r>
            <a:endParaRPr lang="ru-RU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284" y="2800262"/>
            <a:ext cx="571500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17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4770" y="1073791"/>
            <a:ext cx="7105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Проблема Мирового океана</a:t>
            </a:r>
            <a:r>
              <a:rPr lang="ru-RU" b="1" dirty="0"/>
              <a:t> -</a:t>
            </a:r>
            <a:r>
              <a:rPr lang="ru-RU" dirty="0"/>
              <a:t> это проблема сохранения и рационального использования его пространств и ресурсов.</a:t>
            </a:r>
            <a:endParaRPr lang="ru-RU" dirty="0"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007" y="2270620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52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0175" y="411060"/>
            <a:ext cx="10301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75000"/>
                  </a:schemeClr>
                </a:solidFill>
              </a:rPr>
              <a:t>Пути решения глобальных проблем современности</a:t>
            </a:r>
            <a:endParaRPr lang="ru-RU" sz="2800" dirty="0"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02297" y="1264370"/>
            <a:ext cx="90601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Предотвращение мировой войны</a:t>
            </a:r>
            <a:r>
              <a:rPr lang="ru-RU" dirty="0"/>
              <a:t> с применением термоядерного оружия и других средств массового уничтожения, грозящих гибелью цивилизации. Это предполагает обуздание гонки вооружений, запрещение создания и применения систем вооружения массового уничтожения, людских и материальных ресурсов, ликвидацию ядерного оружия и т.д.;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852" y="3071788"/>
            <a:ext cx="5715000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0175" y="411060"/>
            <a:ext cx="10301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75000"/>
                  </a:schemeClr>
                </a:solidFill>
              </a:rPr>
              <a:t>Пути решения глобальных проблем современности</a:t>
            </a:r>
            <a:endParaRPr lang="ru-RU" sz="2800" dirty="0"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02297" y="1264370"/>
            <a:ext cx="90601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Преодоление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dirty="0"/>
              <a:t>экономического и культурного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неравенства</a:t>
            </a:r>
            <a:r>
              <a:rPr lang="ru-RU" dirty="0"/>
              <a:t> между народами населяющими индустриально развитые страны Запада и Востока и развивающимися странами Азии, Африки и Латинской Америки;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602" y="2631128"/>
            <a:ext cx="666750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0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0175" y="411060"/>
            <a:ext cx="10301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75000"/>
                  </a:schemeClr>
                </a:solidFill>
              </a:rPr>
              <a:t>Пути решения глобальных проблем современности</a:t>
            </a:r>
            <a:endParaRPr lang="ru-RU" sz="2800" dirty="0"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02297" y="1264370"/>
            <a:ext cx="90601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Преодоление кризисного состояния взаимодействия человечества и природы.</a:t>
            </a:r>
            <a:r>
              <a:rPr lang="ru-RU" dirty="0"/>
              <a:t> Это делает необходимым выработку мер, направленных на экономное использование природных ресурсов и снижение загрязнений отходами материального производства почвы, воды и воздуха;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37" y="2736035"/>
            <a:ext cx="5044230" cy="379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6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0175" y="411060"/>
            <a:ext cx="10301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75000"/>
                  </a:schemeClr>
                </a:solidFill>
              </a:rPr>
              <a:t>Пути решения глобальных проблем современности</a:t>
            </a:r>
            <a:endParaRPr lang="ru-RU" sz="2800" dirty="0"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02297" y="1264370"/>
            <a:ext cx="9060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4"/>
                </a:solidFill>
              </a:rPr>
              <a:t>Снижение темпов роста народонаселения</a:t>
            </a:r>
            <a:r>
              <a:rPr lang="ru-RU" dirty="0"/>
              <a:t> в развивающихся странах и преодоление демографического кризиса в развитых капиталистических странах;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089" y="2375133"/>
            <a:ext cx="572452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4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0175" y="411060"/>
            <a:ext cx="10301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75000"/>
                  </a:schemeClr>
                </a:solidFill>
              </a:rPr>
              <a:t>Пути решения глобальных проблем современности</a:t>
            </a:r>
            <a:endParaRPr lang="ru-RU" sz="2800" dirty="0"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02297" y="1264370"/>
            <a:ext cx="9060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Предотвращение негативных последствий современной научно-технической революции;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55" y="2489457"/>
            <a:ext cx="4767044" cy="37831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080" y="2821534"/>
            <a:ext cx="4977118" cy="311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91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0175" y="411060"/>
            <a:ext cx="10301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75000"/>
                  </a:schemeClr>
                </a:solidFill>
              </a:rPr>
              <a:t>Пути решения глобальных проблем современности</a:t>
            </a:r>
            <a:endParaRPr lang="ru-RU" sz="2800" dirty="0"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02297" y="1125870"/>
            <a:ext cx="90601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Преодоление тенденции к снижению социального здоровья, что предполагает борьбу с алкоголизмом, наркоманией, онкологическими заболеваниями, СПИДом, туберкулезом и другими болезнями.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515" y="2797160"/>
            <a:ext cx="5715000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36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11611" y="2984276"/>
            <a:ext cx="63674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>
                <a:solidFill>
                  <a:schemeClr val="accent4">
                    <a:lumMod val="75000"/>
                  </a:schemeClr>
                </a:solidFill>
              </a:rPr>
              <a:t>Спасибо за внимание!</a:t>
            </a:r>
            <a:endParaRPr lang="ru-RU" sz="4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58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lue Tan Gradient 16x9">
  <a:themeElements>
    <a:clrScheme name="BlueTanGradient">
      <a:dk1>
        <a:srgbClr val="31312F"/>
      </a:dk1>
      <a:lt1>
        <a:sysClr val="window" lastClr="FFFFFF"/>
      </a:lt1>
      <a:dk2>
        <a:srgbClr val="000000"/>
      </a:dk2>
      <a:lt2>
        <a:srgbClr val="D9CBB9"/>
      </a:lt2>
      <a:accent1>
        <a:srgbClr val="52AC97"/>
      </a:accent1>
      <a:accent2>
        <a:srgbClr val="B79E6D"/>
      </a:accent2>
      <a:accent3>
        <a:srgbClr val="478BA9"/>
      </a:accent3>
      <a:accent4>
        <a:srgbClr val="BF4F39"/>
      </a:accent4>
      <a:accent5>
        <a:srgbClr val="826C8E"/>
      </a:accent5>
      <a:accent6>
        <a:srgbClr val="D58637"/>
      </a:accent6>
      <a:hlink>
        <a:srgbClr val="52AC97"/>
      </a:hlink>
      <a:folHlink>
        <a:srgbClr val="969696"/>
      </a:folHlink>
    </a:clrScheme>
    <a:fontScheme name="BlueTanGradient">
      <a:majorFont>
        <a:latin typeface="Franklin Gothic Medium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BlueTanGradient">
      <a:dk1>
        <a:srgbClr val="31312F"/>
      </a:dk1>
      <a:lt1>
        <a:sysClr val="window" lastClr="FFFFFF"/>
      </a:lt1>
      <a:dk2>
        <a:srgbClr val="000000"/>
      </a:dk2>
      <a:lt2>
        <a:srgbClr val="D9CBB9"/>
      </a:lt2>
      <a:accent1>
        <a:srgbClr val="52AC97"/>
      </a:accent1>
      <a:accent2>
        <a:srgbClr val="B79E6D"/>
      </a:accent2>
      <a:accent3>
        <a:srgbClr val="478BA9"/>
      </a:accent3>
      <a:accent4>
        <a:srgbClr val="BF4F39"/>
      </a:accent4>
      <a:accent5>
        <a:srgbClr val="826C8E"/>
      </a:accent5>
      <a:accent6>
        <a:srgbClr val="D58637"/>
      </a:accent6>
      <a:hlink>
        <a:srgbClr val="52AC97"/>
      </a:hlink>
      <a:folHlink>
        <a:srgbClr val="969696"/>
      </a:folHlink>
    </a:clrScheme>
    <a:fontScheme name="BlueTanGradient">
      <a:majorFont>
        <a:latin typeface="Franklin Gothic Medium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lueTanGradient">
      <a:dk1>
        <a:srgbClr val="31312F"/>
      </a:dk1>
      <a:lt1>
        <a:sysClr val="window" lastClr="FFFFFF"/>
      </a:lt1>
      <a:dk2>
        <a:srgbClr val="000000"/>
      </a:dk2>
      <a:lt2>
        <a:srgbClr val="D9CBB9"/>
      </a:lt2>
      <a:accent1>
        <a:srgbClr val="52AC97"/>
      </a:accent1>
      <a:accent2>
        <a:srgbClr val="B79E6D"/>
      </a:accent2>
      <a:accent3>
        <a:srgbClr val="478BA9"/>
      </a:accent3>
      <a:accent4>
        <a:srgbClr val="BF4F39"/>
      </a:accent4>
      <a:accent5>
        <a:srgbClr val="826C8E"/>
      </a:accent5>
      <a:accent6>
        <a:srgbClr val="D58637"/>
      </a:accent6>
      <a:hlink>
        <a:srgbClr val="52AC97"/>
      </a:hlink>
      <a:folHlink>
        <a:srgbClr val="969696"/>
      </a:folHlink>
    </a:clrScheme>
    <a:fontScheme name="BlueTanGradient">
      <a:majorFont>
        <a:latin typeface="Franklin Gothic Medium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792E8D6-7A87-418E-8C48-2723019F95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Сине-коричневый градиент (широкоэкранный формат)</Template>
  <TotalTime>0</TotalTime>
  <Words>491</Words>
  <Application>Microsoft Office PowerPoint</Application>
  <PresentationFormat>Широкоэкранный</PresentationFormat>
  <Paragraphs>25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Franklin Gothic Medium</vt:lpstr>
      <vt:lpstr>Blue Tan Gradient 16x9</vt:lpstr>
      <vt:lpstr>Глобальные проблемы современности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2016-10-21T19:27:13Z</dcterms:created>
  <dcterms:modified xsi:type="dcterms:W3CDTF">2016-11-21T19:10:25Z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TC030306239991</vt:lpwstr>
  </property>
</Properties>
</file>