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8"/>
  </p:notesMasterIdLst>
  <p:handoutMasterIdLst>
    <p:handoutMasterId r:id="rId19"/>
  </p:handoutMasterIdLst>
  <p:sldIdLst>
    <p:sldId id="257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215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FE7F33-2322-4D47-92C5-BDF079D4C26E}" type="datetimeFigureOut">
              <a:rPr lang="ru-RU" smtClean="0"/>
              <a:t>20.04.2016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6DDCE3-E483-44ED-BB43-1D9176DEA81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83794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DF679E-2551-43AB-90F8-85E320B440F5}" type="datetimeFigureOut">
              <a:rPr lang="ru-RU" smtClean="0"/>
              <a:t>20.04.2016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0CA5D5-EFA7-4175-BF21-8F743A57C03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3999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81200" y="1764094"/>
            <a:ext cx="8229600" cy="2309327"/>
          </a:xfrm>
        </p:spPr>
        <p:txBody>
          <a:bodyPr anchor="b">
            <a:normAutofit/>
          </a:bodyPr>
          <a:lstStyle>
            <a:lvl1pPr algn="ctr">
              <a:defRPr sz="660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81200" y="4213380"/>
            <a:ext cx="8229600" cy="1208314"/>
          </a:xfrm>
        </p:spPr>
        <p:txBody>
          <a:bodyPr>
            <a:normAutofit/>
          </a:bodyPr>
          <a:lstStyle>
            <a:lvl1pPr marL="0" indent="0" algn="ctr">
              <a:spcBef>
                <a:spcPts val="1200"/>
              </a:spcBef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8336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2A7D7-D560-4C43-B6F2-A7996CE5C9B9}" type="datetimeFigureOut">
              <a:rPr lang="ru-RU" smtClean="0"/>
              <a:t>20.04.2016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1E28F-C526-4978-8D63-D21257ECD59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424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6492332"/>
            <a:ext cx="12188952" cy="36566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1764094"/>
            <a:ext cx="8229600" cy="2309327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81200" y="4213380"/>
            <a:ext cx="8229600" cy="1208314"/>
          </a:xfrm>
        </p:spPr>
        <p:txBody>
          <a:bodyPr/>
          <a:lstStyle>
            <a:lvl1pPr marL="0" indent="0" algn="ctr">
              <a:spcBef>
                <a:spcPts val="1200"/>
              </a:spcBef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09182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95400" y="1943100"/>
            <a:ext cx="4572000" cy="423386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24600" y="1943100"/>
            <a:ext cx="4572000" cy="423386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2A7D7-D560-4C43-B6F2-A7996CE5C9B9}" type="datetimeFigureOut">
              <a:rPr lang="ru-RU" smtClean="0"/>
              <a:t>20.04.2016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1E28F-C526-4978-8D63-D21257ECD59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047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8448" y="1776066"/>
            <a:ext cx="4572000" cy="72228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98448" y="2565919"/>
            <a:ext cx="4572000" cy="36062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27648" y="1776066"/>
            <a:ext cx="4572000" cy="72228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327648" y="2565919"/>
            <a:ext cx="4572000" cy="36062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2A7D7-D560-4C43-B6F2-A7996CE5C9B9}" type="datetimeFigureOut">
              <a:rPr lang="ru-RU" smtClean="0"/>
              <a:t>20.04.2016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1E28F-C526-4978-8D63-D21257ECD59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300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2A7D7-D560-4C43-B6F2-A7996CE5C9B9}" type="datetimeFigureOut">
              <a:rPr lang="ru-RU" smtClean="0"/>
              <a:t>20.04.2016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1E28F-C526-4978-8D63-D21257ECD59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4429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2A7D7-D560-4C43-B6F2-A7996CE5C9B9}" type="datetimeFigureOut">
              <a:rPr lang="ru-RU" smtClean="0"/>
              <a:t>20.04.2016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1E28F-C526-4978-8D63-D21257ECD59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0766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1981200"/>
            <a:ext cx="4114800" cy="18288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1600" y="685800"/>
            <a:ext cx="640080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3943441"/>
            <a:ext cx="4114800" cy="18288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2A7D7-D560-4C43-B6F2-A7996CE5C9B9}" type="datetimeFigureOut">
              <a:rPr lang="ru-RU" smtClean="0"/>
              <a:t>20.04.2016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1E28F-C526-4978-8D63-D21257ECD59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6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1984248"/>
            <a:ext cx="4114800" cy="18288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797419" y="457200"/>
            <a:ext cx="5943600" cy="5943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2648" y="3941064"/>
            <a:ext cx="4114800" cy="18288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16212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2A7D7-D560-4C43-B6F2-A7996CE5C9B9}" type="datetimeFigureOut">
              <a:rPr lang="ru-RU" smtClean="0"/>
              <a:t>20.04.2016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1E28F-C526-4978-8D63-D21257ECD59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3878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666415" y="365125"/>
            <a:ext cx="1234440" cy="5811838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95399" y="365125"/>
            <a:ext cx="799147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2A7D7-D560-4C43-B6F2-A7996CE5C9B9}" type="datetimeFigureOut">
              <a:rPr lang="ru-RU" smtClean="0"/>
              <a:t>20.04.2016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1E28F-C526-4978-8D63-D21257ECD59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8706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365125"/>
            <a:ext cx="9601200" cy="12350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1943100"/>
            <a:ext cx="96012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501741" y="6397368"/>
            <a:ext cx="1147665" cy="2332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A732A7D7-D560-4C43-B6F2-A7996CE5C9B9}" type="datetimeFigureOut">
              <a:rPr lang="ru-RU" smtClean="0"/>
              <a:pPr/>
              <a:t>20.04.2016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295400" y="6397368"/>
            <a:ext cx="4800600" cy="2332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797142" y="6397368"/>
            <a:ext cx="1099457" cy="2332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8E41E28F-C526-4978-8D63-D21257ECD59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4194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18288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18288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 defTabSz="914400">
              <a:spcBef>
                <a:spcPts val="1"/>
              </a:spcBef>
              <a:buNone/>
            </a:pPr>
            <a:r>
              <a:rPr lang="ru-RU" dirty="0">
                <a:latin typeface="Times New Roman"/>
              </a:rPr>
              <a:t>Изобразительное искусство во времена Петра 1</a:t>
            </a:r>
            <a:endParaRPr lang="ru-RU" sz="6600" b="0" i="0" dirty="0">
              <a:solidFill>
                <a:schemeClr val="bg1"/>
              </a:solidFill>
              <a:latin typeface="Times New Roman"/>
              <a:ea typeface="+mj-ea"/>
              <a:cs typeface="+mj-cs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spcBef>
                <a:spcPts val="12"/>
              </a:spcBef>
              <a:buNone/>
            </a:pPr>
            <a:r>
              <a:rPr lang="ru-RU" sz="2800" b="0" i="0" dirty="0">
                <a:solidFill>
                  <a:srgbClr val="852367"/>
                </a:solidFill>
              </a:rPr>
              <a:t>Татьяна Левчук</a:t>
            </a:r>
          </a:p>
          <a:p>
            <a:pPr marL="0" indent="0" algn="ctr">
              <a:spcBef>
                <a:spcPts val="12"/>
              </a:spcBef>
              <a:buNone/>
            </a:pPr>
            <a:r>
              <a:rPr lang="ru-RU" dirty="0">
                <a:solidFill>
                  <a:srgbClr val="852367"/>
                </a:solidFill>
              </a:rPr>
              <a:t>7»А» класс</a:t>
            </a:r>
          </a:p>
          <a:p>
            <a:pPr marL="0" indent="0" algn="ctr">
              <a:spcBef>
                <a:spcPts val="12"/>
              </a:spcBef>
              <a:buNone/>
            </a:pPr>
            <a:r>
              <a:rPr lang="ru-RU" sz="2800" b="0" i="0" dirty="0">
                <a:solidFill>
                  <a:srgbClr val="852367"/>
                </a:solidFill>
              </a:rPr>
              <a:t>631 гимназия</a:t>
            </a:r>
          </a:p>
        </p:txBody>
      </p:sp>
    </p:spTree>
    <p:extLst>
      <p:ext uri="{BB962C8B-B14F-4D97-AF65-F5344CB8AC3E}">
        <p14:creationId xmlns:p14="http://schemas.microsoft.com/office/powerpoint/2010/main" val="3203695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75520" y="4005064"/>
            <a:ext cx="8229600" cy="2309327"/>
          </a:xfrm>
        </p:spPr>
        <p:txBody>
          <a:bodyPr>
            <a:noAutofit/>
          </a:bodyPr>
          <a:lstStyle/>
          <a:p>
            <a:pPr algn="just"/>
            <a:r>
              <a:rPr lang="en-US" sz="2000" dirty="0"/>
              <a:t>XVIII</a:t>
            </a:r>
            <a:r>
              <a:rPr lang="ru-RU" sz="2000" dirty="0"/>
              <a:t> в. – переломная эпоха в истории России и развитии русской культуры. Реформы Петра </a:t>
            </a:r>
            <a:r>
              <a:rPr lang="en-US" sz="2000" dirty="0"/>
              <a:t>I</a:t>
            </a:r>
            <a:r>
              <a:rPr lang="ru-RU" sz="2000" dirty="0"/>
              <a:t> затронули в той или иной степени все стороны жизни, государственное устройство, экономику, идеологию, общественную мысль, науку, художественную культуру. Россия перенимала, осваивала и перерабатывала социально-культурный опыт европейских стран, достижения в области искусства и архитектуры.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176" y="188640"/>
            <a:ext cx="6402288" cy="426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436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75520" y="4005064"/>
            <a:ext cx="8229600" cy="2309327"/>
          </a:xfrm>
        </p:spPr>
        <p:txBody>
          <a:bodyPr>
            <a:noAutofit/>
          </a:bodyPr>
          <a:lstStyle/>
          <a:p>
            <a:pPr algn="just"/>
            <a:r>
              <a:rPr lang="ru-RU" sz="2000" dirty="0"/>
              <a:t>До начала </a:t>
            </a:r>
            <a:r>
              <a:rPr lang="en-US" sz="2000" dirty="0"/>
              <a:t>XVIII </a:t>
            </a:r>
            <a:r>
              <a:rPr lang="ru-RU" sz="2000" dirty="0"/>
              <a:t>столетия в русской живописи развивались преимуще­ственно иконописные традиции. По воспоминаниям современников, в России в то время любые изобра­жения принимали за иконы: неред­ко, приходя в дом чужеземца, рус­ские по обычаю кланялись первой попавшейся им на глаза картине.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320" y="18864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833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75520" y="4653136"/>
            <a:ext cx="8229600" cy="1661255"/>
          </a:xfrm>
        </p:spPr>
        <p:txBody>
          <a:bodyPr>
            <a:noAutofit/>
          </a:bodyPr>
          <a:lstStyle/>
          <a:p>
            <a:pPr algn="just"/>
            <a:r>
              <a:rPr lang="ru-RU" sz="2000" dirty="0"/>
              <a:t>Однако в </a:t>
            </a:r>
            <a:r>
              <a:rPr lang="en-US" sz="2000" dirty="0"/>
              <a:t>XVIII </a:t>
            </a:r>
            <a:r>
              <a:rPr lang="ru-RU" sz="2000" dirty="0"/>
              <a:t>в. живопись посте­пенно стала приобретать европей­ские черты: художники осваивали линейную перспективу, позволяю­щую передать глубину пространст­ва, стремились правильно изобра­жать объём предметов с помощью светотени, изучали анатомию, что­бы точно воспроизводить человече­ское тело. Распространялась техни­ка живописи маслом, возникали новые жанры.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760" y="476672"/>
            <a:ext cx="3312368" cy="3974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811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75520" y="4653136"/>
            <a:ext cx="8229600" cy="1661255"/>
          </a:xfrm>
        </p:spPr>
        <p:txBody>
          <a:bodyPr>
            <a:noAutofit/>
          </a:bodyPr>
          <a:lstStyle/>
          <a:p>
            <a:pPr algn="just"/>
            <a:r>
              <a:rPr lang="ru-RU" sz="2000" dirty="0"/>
              <a:t>В портрете </a:t>
            </a:r>
            <a:r>
              <a:rPr lang="en-US" sz="2000" dirty="0"/>
              <a:t>XVIII</a:t>
            </a:r>
            <a:r>
              <a:rPr lang="ru-RU" sz="2000" dirty="0"/>
              <a:t> в. проявился исключительный интерес к человеку. Уже в портретах так называемой Преображенской серии (портрет Якова Тургенева и др.), еще походивших на портреты прошлого столетия, заметно пристального внимание к человеческому лицу.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614" y="116632"/>
            <a:ext cx="4175412" cy="470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62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75520" y="4653136"/>
            <a:ext cx="8229600" cy="1661255"/>
          </a:xfrm>
        </p:spPr>
        <p:txBody>
          <a:bodyPr>
            <a:noAutofit/>
          </a:bodyPr>
          <a:lstStyle/>
          <a:p>
            <a:pPr algn="just"/>
            <a:r>
              <a:rPr lang="ru-RU" sz="2000" dirty="0"/>
              <a:t>Петр </a:t>
            </a:r>
            <a:r>
              <a:rPr lang="en-US" sz="2000" dirty="0"/>
              <a:t>I</a:t>
            </a:r>
            <a:r>
              <a:rPr lang="ru-RU" sz="2000" dirty="0"/>
              <a:t> торопился вырастить отечественных мастеров. Он ввел </a:t>
            </a:r>
            <a:r>
              <a:rPr lang="ru-RU" sz="2000" dirty="0" err="1"/>
              <a:t>пенсионерство</a:t>
            </a:r>
            <a:r>
              <a:rPr lang="ru-RU" sz="2000" dirty="0"/>
              <a:t> (обучение художников за государственный счет), отправлял наиболее талантливую молодежь учиться за границу. В числе первых российских художников-портретистов, поощряемых царем, был И.Н. Никитин (</a:t>
            </a:r>
            <a:r>
              <a:rPr lang="ru-RU" sz="2000" dirty="0" err="1"/>
              <a:t>ок</a:t>
            </a:r>
            <a:r>
              <a:rPr lang="ru-RU" sz="2000" dirty="0"/>
              <a:t>. 1690–1742)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241" y="253684"/>
            <a:ext cx="3638158" cy="438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46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75520" y="4653136"/>
            <a:ext cx="8229600" cy="1661255"/>
          </a:xfrm>
        </p:spPr>
        <p:txBody>
          <a:bodyPr>
            <a:noAutofit/>
          </a:bodyPr>
          <a:lstStyle/>
          <a:p>
            <a:pPr algn="just"/>
            <a:r>
              <a:rPr lang="ru-RU" sz="2000" dirty="0"/>
              <a:t>Никитину доверяли писать портреты членов царской семьи (царевны Натальи Алексеевны – сестры Петра </a:t>
            </a:r>
            <a:r>
              <a:rPr lang="en-US" sz="2000" dirty="0"/>
              <a:t>I</a:t>
            </a:r>
            <a:r>
              <a:rPr lang="ru-RU" sz="2000" dirty="0"/>
              <a:t>, Прасковьи Ивановны – его племянницы, цесаревны Анны Петровны), что говорит о признании таланта художника. В творческом наследии Никитина можно особо отметить две работы, не имевшие равных в русской живописи того времени, – портреты Петра </a:t>
            </a:r>
            <a:r>
              <a:rPr lang="en-US" sz="2000" dirty="0"/>
              <a:t>I</a:t>
            </a:r>
            <a:r>
              <a:rPr lang="ru-RU" sz="2000" dirty="0"/>
              <a:t> и напольного гетмана.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584" y="565392"/>
            <a:ext cx="2439156" cy="31668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072" y="588402"/>
            <a:ext cx="2570541" cy="31438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44072" y="3823350"/>
            <a:ext cx="2570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Анна Петровна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79576" y="3861048"/>
            <a:ext cx="2439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Наталья Алексеевна</a:t>
            </a:r>
          </a:p>
        </p:txBody>
      </p:sp>
    </p:spTree>
    <p:extLst>
      <p:ext uri="{BB962C8B-B14F-4D97-AF65-F5344CB8AC3E}">
        <p14:creationId xmlns:p14="http://schemas.microsoft.com/office/powerpoint/2010/main" val="4038963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75520" y="4653136"/>
            <a:ext cx="8229600" cy="1661255"/>
          </a:xfrm>
        </p:spPr>
        <p:txBody>
          <a:bodyPr>
            <a:noAutofit/>
          </a:bodyPr>
          <a:lstStyle/>
          <a:p>
            <a:pPr algn="just"/>
            <a:r>
              <a:rPr lang="ru-RU" sz="2000" dirty="0"/>
              <a:t>Российский император изображен без атрибутов высшей власти (многие европейские портретисты, напротив, злоупотребляли выписыванием символов избранничества). Решительный взгляд, крепко сжатые губы, энергичный поворот головы – признаки могучей воли, неистовости и страстности натуры Петра.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343" y="404664"/>
            <a:ext cx="4031953" cy="408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91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75520" y="4653136"/>
            <a:ext cx="8229600" cy="1661255"/>
          </a:xfrm>
        </p:spPr>
        <p:txBody>
          <a:bodyPr>
            <a:noAutofit/>
          </a:bodyPr>
          <a:lstStyle/>
          <a:p>
            <a:pPr algn="just"/>
            <a:r>
              <a:rPr lang="ru-RU" sz="2000" dirty="0"/>
              <a:t>Другой портрет – «Напольный гетман». Он впечатляет редкой для искусства того времени психологической глубиной. В суровых мужественных чертах гетмана, в его внимательном, настороженном взгляде нет ничего парадного, показного.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454" y="404664"/>
            <a:ext cx="3255731" cy="443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24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75520" y="4653136"/>
            <a:ext cx="8229600" cy="1661255"/>
          </a:xfrm>
        </p:spPr>
        <p:txBody>
          <a:bodyPr>
            <a:noAutofit/>
          </a:bodyPr>
          <a:lstStyle/>
          <a:p>
            <a:pPr algn="just"/>
            <a:r>
              <a:rPr lang="ru-RU" sz="2000" dirty="0"/>
              <a:t>Заметной фигурой в русской живописи был А.М. Матвеев (1701–1739), учившийся искусству в Голландии. Наиболее известные из немногочисленных сохранившихся его работ – «Аллегория живописи» и «Автопортрет с женой» – первый автопортрет в русской живописи. Очень выразителен сам Матвеев – молодой, исполненный энергии, с живым и острым взглядом. На обороте картины сохранилась характерная надпись: «Матвеев Андрей, первый русский живописец и его супруга. Писал сам художник».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911" y="260648"/>
            <a:ext cx="4294817" cy="374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936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75520" y="4653136"/>
            <a:ext cx="8229600" cy="1661255"/>
          </a:xfrm>
        </p:spPr>
        <p:txBody>
          <a:bodyPr>
            <a:noAutofit/>
          </a:bodyPr>
          <a:lstStyle/>
          <a:p>
            <a:pPr algn="just"/>
            <a:r>
              <a:rPr lang="ru-RU" sz="2000" dirty="0"/>
              <a:t>Многие мастера </a:t>
            </a:r>
            <a:r>
              <a:rPr lang="en-US" sz="2000" dirty="0"/>
              <a:t>XVIII</a:t>
            </a:r>
            <a:r>
              <a:rPr lang="ru-RU" sz="2000" dirty="0"/>
              <a:t> в. еще находились под впечатлением предшествующего художественного наследия. Это придавало особое своеобразие их живописи. Так, в работах А.П. Антропова (1716–1795) заметно влияние доминировавшего долгое время в портретной живописи парадного направления, которое зародилось в допетровской Руси.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175" y="188640"/>
            <a:ext cx="3802289" cy="454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711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75520" y="4653136"/>
            <a:ext cx="8640960" cy="1661255"/>
          </a:xfrm>
        </p:spPr>
        <p:txBody>
          <a:bodyPr>
            <a:noAutofit/>
          </a:bodyPr>
          <a:lstStyle/>
          <a:p>
            <a:pPr algn="just"/>
            <a:r>
              <a:rPr lang="ru-RU" sz="2000" dirty="0"/>
              <a:t>Празднично красочен портрет донского атамана Ф.И. Краснощекова, он насыщен звучными, усиливающими друг друга цветовыми тонами. Работая над портретами М.А. Румянцевой и А.М. Измайловой, Антропов старался показать цельные и яркие характеры, типичные для русского общества своей эпохи. Однако наряду с несомненными достоинствами картин Алексея Антропова нельзя не заметить отдельные недостатки: до конца не преодоленную плоскостность форм, статичность контуров и излишнюю увлеченность декоративными элементами.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520" y="260648"/>
            <a:ext cx="2421035" cy="31803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188" y="260648"/>
            <a:ext cx="2339688" cy="31803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509" y="262846"/>
            <a:ext cx="2538368" cy="318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808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75520" y="4653136"/>
            <a:ext cx="8640960" cy="1661255"/>
          </a:xfrm>
        </p:spPr>
        <p:txBody>
          <a:bodyPr>
            <a:noAutofit/>
          </a:bodyPr>
          <a:lstStyle/>
          <a:p>
            <a:pPr algn="just"/>
            <a:r>
              <a:rPr lang="ru-RU" sz="2000" dirty="0"/>
              <a:t>Самым доступным и распростра­нённым видом изобразительного искусства в Петровскую эпоху была гравюра. Гравюры отражали важ­нейшие события, служили своеоб­разными учебными пособиями и иллюстрациями в книгах.</a:t>
            </a:r>
            <a:br>
              <a:rPr lang="ru-RU" sz="2000" dirty="0"/>
            </a:br>
            <a:r>
              <a:rPr lang="ru-RU" sz="2000" dirty="0"/>
              <a:t>Традиции русского гравироваль­ного искусства заложили голланд­ские мастера Адриан </a:t>
            </a:r>
            <a:r>
              <a:rPr lang="ru-RU" sz="2000" dirty="0" err="1"/>
              <a:t>Шхонебек</a:t>
            </a:r>
            <a:r>
              <a:rPr lang="ru-RU" sz="2000" dirty="0"/>
              <a:t> (1661—1702) и Питер Пикар (1668 или 1669—1737).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174" y="116632"/>
            <a:ext cx="2930674" cy="371776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97174" y="4005064"/>
            <a:ext cx="2930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Адриан </a:t>
            </a:r>
            <a:r>
              <a:rPr lang="ru-RU" dirty="0" err="1"/>
              <a:t>Шхонебек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968" y="548680"/>
            <a:ext cx="4591703" cy="3319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13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75520" y="4653136"/>
            <a:ext cx="8640960" cy="1661255"/>
          </a:xfrm>
        </p:spPr>
        <p:txBody>
          <a:bodyPr>
            <a:noAutofit/>
          </a:bodyPr>
          <a:lstStyle/>
          <a:p>
            <a:pPr algn="just"/>
            <a:r>
              <a:rPr lang="ru-RU" sz="2000" dirty="0"/>
              <a:t>Самым знаменитым русским гра­вёром начала </a:t>
            </a:r>
            <a:r>
              <a:rPr lang="en-US" sz="2000" dirty="0"/>
              <a:t>XVIII </a:t>
            </a:r>
            <a:r>
              <a:rPr lang="ru-RU" sz="2000" dirty="0"/>
              <a:t>столетия был Алексей Фёдорович Зубов (1682 или 1683 — после 1749). Его работы запечатлели военные победы Петра </a:t>
            </a:r>
            <a:r>
              <a:rPr lang="en-US" sz="2000" dirty="0"/>
              <a:t>I </a:t>
            </a:r>
            <a:r>
              <a:rPr lang="ru-RU" sz="2000" dirty="0"/>
              <a:t>на суше и на море, свадьбу Петра и Екатерины в 1712 г. и главное «тво­ренье» русского царя-реформато­ра — строящийся Санкт-Петербург.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97174" y="4005064"/>
            <a:ext cx="2601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А. Ф. Зубов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648" y="980728"/>
            <a:ext cx="2582024" cy="29402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848" y="980728"/>
            <a:ext cx="5713215" cy="23042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27848" y="3429000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Панорама Санкт-Петербурга</a:t>
            </a:r>
          </a:p>
        </p:txBody>
      </p:sp>
    </p:spTree>
    <p:extLst>
      <p:ext uri="{BB962C8B-B14F-4D97-AF65-F5344CB8AC3E}">
        <p14:creationId xmlns:p14="http://schemas.microsoft.com/office/powerpoint/2010/main" val="239527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75520" y="4869160"/>
            <a:ext cx="8640960" cy="1229207"/>
          </a:xfrm>
        </p:spPr>
        <p:txBody>
          <a:bodyPr>
            <a:noAutofit/>
          </a:bodyPr>
          <a:lstStyle/>
          <a:p>
            <a:pPr algn="just"/>
            <a:r>
              <a:rPr lang="ru-RU" sz="2000" dirty="0"/>
              <a:t>В гравюре утверждалось новое, светское содержание искусства, она становилась непременным элементом учебной литературы, газет, календарей. Вместе с тем в ней сохранялись изобразительные приемы "народных картинок", лубка.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64961" y="3970560"/>
            <a:ext cx="3581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Свадьба Петра 1 и Екатерины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10788" y="3970560"/>
            <a:ext cx="4305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Сражение у мыса Гангут 27 июля 1714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961" y="764704"/>
            <a:ext cx="3592091" cy="31296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76880"/>
            <a:ext cx="4320480" cy="315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435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INKFLORALBROCADE_16X9">
  <a:themeElements>
    <a:clrScheme name="PinkFloralBrocade">
      <a:dk1>
        <a:srgbClr val="323232"/>
      </a:dk1>
      <a:lt1>
        <a:sysClr val="window" lastClr="FFFFFF"/>
      </a:lt1>
      <a:dk2>
        <a:srgbClr val="000000"/>
      </a:dk2>
      <a:lt2>
        <a:srgbClr val="E8E3E7"/>
      </a:lt2>
      <a:accent1>
        <a:srgbClr val="852367"/>
      </a:accent1>
      <a:accent2>
        <a:srgbClr val="079097"/>
      </a:accent2>
      <a:accent3>
        <a:srgbClr val="D54658"/>
      </a:accent3>
      <a:accent4>
        <a:srgbClr val="EA8B4A"/>
      </a:accent4>
      <a:accent5>
        <a:srgbClr val="E3BB49"/>
      </a:accent5>
      <a:accent6>
        <a:srgbClr val="79AD5F"/>
      </a:accent6>
      <a:hlink>
        <a:srgbClr val="079097"/>
      </a:hlink>
      <a:folHlink>
        <a:srgbClr val="808080"/>
      </a:folHlink>
    </a:clrScheme>
    <a:fontScheme name="Times New Roma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inkFloralBrocade_16x9_TP103417392.potx" id="{DCA8027B-4681-4C49-96F0-40A60F4D1F10}" vid="{1DB21E04-8E92-4BCC-8D0A-E5C8C0912BFE}"/>
    </a:ext>
  </a:extLst>
</a:theme>
</file>

<file path=ppt/theme/theme2.xml><?xml version="1.0" encoding="utf-8"?>
<a:theme xmlns:a="http://schemas.openxmlformats.org/drawingml/2006/main" name="Office Theme">
  <a:themeElements>
    <a:clrScheme name="PinkFloralBrocade">
      <a:dk1>
        <a:srgbClr val="323232"/>
      </a:dk1>
      <a:lt1>
        <a:sysClr val="window" lastClr="FFFFFF"/>
      </a:lt1>
      <a:dk2>
        <a:srgbClr val="000000"/>
      </a:dk2>
      <a:lt2>
        <a:srgbClr val="E8E3E7"/>
      </a:lt2>
      <a:accent1>
        <a:srgbClr val="852367"/>
      </a:accent1>
      <a:accent2>
        <a:srgbClr val="079097"/>
      </a:accent2>
      <a:accent3>
        <a:srgbClr val="D54658"/>
      </a:accent3>
      <a:accent4>
        <a:srgbClr val="EA8B4A"/>
      </a:accent4>
      <a:accent5>
        <a:srgbClr val="E3BB49"/>
      </a:accent5>
      <a:accent6>
        <a:srgbClr val="79AD5F"/>
      </a:accent6>
      <a:hlink>
        <a:srgbClr val="079097"/>
      </a:hlink>
      <a:folHlink>
        <a:srgbClr val="808080"/>
      </a:folHlink>
    </a:clrScheme>
    <a:fontScheme name="PinkFloralBrocad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PinkFloralBrocade">
      <a:dk1>
        <a:srgbClr val="323232"/>
      </a:dk1>
      <a:lt1>
        <a:sysClr val="window" lastClr="FFFFFF"/>
      </a:lt1>
      <a:dk2>
        <a:srgbClr val="000000"/>
      </a:dk2>
      <a:lt2>
        <a:srgbClr val="E8E3E7"/>
      </a:lt2>
      <a:accent1>
        <a:srgbClr val="852367"/>
      </a:accent1>
      <a:accent2>
        <a:srgbClr val="079097"/>
      </a:accent2>
      <a:accent3>
        <a:srgbClr val="D54658"/>
      </a:accent3>
      <a:accent4>
        <a:srgbClr val="EA8B4A"/>
      </a:accent4>
      <a:accent5>
        <a:srgbClr val="E3BB49"/>
      </a:accent5>
      <a:accent6>
        <a:srgbClr val="79AD5F"/>
      </a:accent6>
      <a:hlink>
        <a:srgbClr val="079097"/>
      </a:hlink>
      <a:folHlink>
        <a:srgbClr val="808080"/>
      </a:folHlink>
    </a:clrScheme>
    <a:fontScheme name="PinkFloralBrocad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C30D95C-3EF8-44E8-B33B-528BD41806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с розовым цветочным узором (широкоэкранная)</Template>
  <TotalTime>0</TotalTime>
  <Words>722</Words>
  <Application>Microsoft Office PowerPoint</Application>
  <PresentationFormat>Широкоэкранный</PresentationFormat>
  <Paragraphs>25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Times New Roman</vt:lpstr>
      <vt:lpstr>PINKFLORALBROCADE_16X9</vt:lpstr>
      <vt:lpstr>Изобразительное искусство во времена Петра 1</vt:lpstr>
      <vt:lpstr>XVIII в. – переломная эпоха в истории России и развитии русской культуры. Реформы Петра I затронули в той или иной степени все стороны жизни, государственное устройство, экономику, идеологию, общественную мысль, науку, художественную культуру. Россия перенимала, осваивала и перерабатывала социально-культурный опыт европейских стран, достижения в области искусства и архитектуры.</vt:lpstr>
      <vt:lpstr>До начала XVIII столетия в русской живописи развивались преимуще­ственно иконописные традиции. По воспоминаниям современников, в России в то время любые изобра­жения принимали за иконы: неред­ко, приходя в дом чужеземца, рус­ские по обычаю кланялись первой попавшейся им на глаза картине.</vt:lpstr>
      <vt:lpstr>Однако в XVIII в. живопись посте­пенно стала приобретать европей­ские черты: художники осваивали линейную перспективу, позволяю­щую передать глубину пространст­ва, стремились правильно изобра­жать объём предметов с помощью светотени, изучали анатомию, что­бы точно воспроизводить человече­ское тело. Распространялась техни­ка живописи маслом, возникали новые жанры.</vt:lpstr>
      <vt:lpstr>В портрете XVIII в. проявился исключительный интерес к человеку. Уже в портретах так называемой Преображенской серии (портрет Якова Тургенева и др.), еще походивших на портреты прошлого столетия, заметно пристального внимание к человеческому лицу.</vt:lpstr>
      <vt:lpstr>Петр I торопился вырастить отечественных мастеров. Он ввел пенсионерство (обучение художников за государственный счет), отправлял наиболее талантливую молодежь учиться за границу. В числе первых российских художников-портретистов, поощряемых царем, был И.Н. Никитин (ок. 1690–1742)</vt:lpstr>
      <vt:lpstr>Никитину доверяли писать портреты членов царской семьи (царевны Натальи Алексеевны – сестры Петра I, Прасковьи Ивановны – его племянницы, цесаревны Анны Петровны), что говорит о признании таланта художника. В творческом наследии Никитина можно особо отметить две работы, не имевшие равных в русской живописи того времени, – портреты Петра I и напольного гетмана.</vt:lpstr>
      <vt:lpstr>Российский император изображен без атрибутов высшей власти (многие европейские портретисты, напротив, злоупотребляли выписыванием символов избранничества). Решительный взгляд, крепко сжатые губы, энергичный поворот головы – признаки могучей воли, неистовости и страстности натуры Петра.</vt:lpstr>
      <vt:lpstr>Другой портрет – «Напольный гетман». Он впечатляет редкой для искусства того времени психологической глубиной. В суровых мужественных чертах гетмана, в его внимательном, настороженном взгляде нет ничего парадного, показного.</vt:lpstr>
      <vt:lpstr>Заметной фигурой в русской живописи был А.М. Матвеев (1701–1739), учившийся искусству в Голландии. Наиболее известные из немногочисленных сохранившихся его работ – «Аллегория живописи» и «Автопортрет с женой» – первый автопортрет в русской живописи. Очень выразителен сам Матвеев – молодой, исполненный энергии, с живым и острым взглядом. На обороте картины сохранилась характерная надпись: «Матвеев Андрей, первый русский живописец и его супруга. Писал сам художник».</vt:lpstr>
      <vt:lpstr>Многие мастера XVIII в. еще находились под впечатлением предшествующего художественного наследия. Это придавало особое своеобразие их живописи. Так, в работах А.П. Антропова (1716–1795) заметно влияние доминировавшего долгое время в портретной живописи парадного направления, которое зародилось в допетровской Руси.</vt:lpstr>
      <vt:lpstr>Празднично красочен портрет донского атамана Ф.И. Краснощекова, он насыщен звучными, усиливающими друг друга цветовыми тонами. Работая над портретами М.А. Румянцевой и А.М. Измайловой, Антропов старался показать цельные и яркие характеры, типичные для русского общества своей эпохи. Однако наряду с несомненными достоинствами картин Алексея Антропова нельзя не заметить отдельные недостатки: до конца не преодоленную плоскостность форм, статичность контуров и излишнюю увлеченность декоративными элементами.</vt:lpstr>
      <vt:lpstr>Самым доступным и распростра­нённым видом изобразительного искусства в Петровскую эпоху была гравюра. Гравюры отражали важ­нейшие события, служили своеоб­разными учебными пособиями и иллюстрациями в книгах. Традиции русского гравироваль­ного искусства заложили голланд­ские мастера Адриан Шхонебек (1661—1702) и Питер Пикар (1668 или 1669—1737).</vt:lpstr>
      <vt:lpstr>Самым знаменитым русским гра­вёром начала XVIII столетия был Алексей Фёдорович Зубов (1682 или 1683 — после 1749). Его работы запечатлели военные победы Петра I на суше и на море, свадьбу Петра и Екатерины в 1712 г. и главное «тво­ренье» русского царя-реформато­ра — строящийся Санкт-Петербург.</vt:lpstr>
      <vt:lpstr>В гравюре утверждалось новое, светское содержание искусства, она становилась непременным элементом учебной литературы, газет, календарей. Вместе с тем в ней сохранялись изобразительные приемы "народных картинок", лубка.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2016-04-20T09:59:40Z</dcterms:created>
  <dcterms:modified xsi:type="dcterms:W3CDTF">2016-04-20T15:33:33Z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TC034173939991</vt:lpwstr>
  </property>
</Properties>
</file>