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-1" y="1905000"/>
            <a:ext cx="12188826" cy="320040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50000"/>
                </a:schemeClr>
              </a:gs>
              <a:gs pos="0">
                <a:schemeClr val="accent1">
                  <a:lumMod val="60000"/>
                  <a:lumOff val="40000"/>
                  <a:alpha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2" y="1795132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-2" y="5142116"/>
            <a:ext cx="12188826" cy="7315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alpha val="80000"/>
                </a:schemeClr>
              </a:gs>
              <a:gs pos="0">
                <a:schemeClr val="accent1">
                  <a:lumMod val="60000"/>
                  <a:lumOff val="40000"/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2079812"/>
            <a:ext cx="9601200" cy="1724092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959352"/>
            <a:ext cx="9601200" cy="9144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139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46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gradFill rotWithShape="1">
          <a:gsLst>
            <a:gs pos="100000">
              <a:schemeClr val="accent1">
                <a:alpha val="80000"/>
              </a:schemeClr>
            </a:gs>
            <a:gs pos="0">
              <a:schemeClr val="accent1">
                <a:lumMod val="40000"/>
                <a:lumOff val="60000"/>
                <a:alpha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0" y="2130552"/>
            <a:ext cx="9601200" cy="2359152"/>
          </a:xfrm>
        </p:spPr>
        <p:txBody>
          <a:bodyPr anchor="b">
            <a:normAutofit/>
          </a:bodyPr>
          <a:lstStyle>
            <a:lvl1pPr algn="ctr">
              <a:defRPr sz="5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572000"/>
            <a:ext cx="9601200" cy="841248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3056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41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35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1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58952"/>
            <a:ext cx="6629400" cy="53309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36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 flipV="1">
            <a:off x="1585" y="0"/>
            <a:ext cx="12188827" cy="377952"/>
            <a:chOff x="-1" y="6480048"/>
            <a:chExt cx="12188827" cy="377952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70648" y="2350008"/>
            <a:ext cx="4206240" cy="1993392"/>
          </a:xfrm>
        </p:spPr>
        <p:txBody>
          <a:bodyPr anchor="b">
            <a:normAutofit/>
          </a:bodyPr>
          <a:lstStyle>
            <a:lvl1pPr>
              <a:defRPr sz="34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0811" y="506104"/>
            <a:ext cx="6858002" cy="584301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470648" y="4361688"/>
            <a:ext cx="4206240" cy="1728216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03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3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44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  <a:alpha val="59000"/>
              </a:schemeClr>
            </a:gs>
            <a:gs pos="40000">
              <a:schemeClr val="accent1">
                <a:lumMod val="20000"/>
                <a:lumOff val="80000"/>
                <a:alpha val="66000"/>
              </a:schemeClr>
            </a:gs>
            <a:gs pos="100000">
              <a:schemeClr val="accent1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/>
          <p:cNvGrpSpPr/>
          <p:nvPr/>
        </p:nvGrpSpPr>
        <p:grpSpPr>
          <a:xfrm>
            <a:off x="-1" y="6480048"/>
            <a:ext cx="12188827" cy="377952"/>
            <a:chOff x="-1" y="6480048"/>
            <a:chExt cx="12188827" cy="37795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6583680"/>
              <a:ext cx="12188826" cy="274320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50000"/>
                  </a:schemeClr>
                </a:gs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-1" y="6480048"/>
              <a:ext cx="12188826" cy="73152"/>
            </a:xfrm>
            <a:prstGeom prst="rect">
              <a:avLst/>
            </a:prstGeom>
            <a:gradFill flip="none" rotWithShape="1">
              <a:gsLst>
                <a:gs pos="100000">
                  <a:schemeClr val="accent1"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D920421-F90A-41D4-9B0C-F2310E10E4CA}" type="datetimeFigureOut">
              <a:rPr lang="ru-RU" smtClean="0"/>
              <a:t>06.10.2016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BFB2215-0895-4286-B4D0-D542E3C34D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746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5400" y="2566954"/>
            <a:ext cx="9601200" cy="1724092"/>
          </a:xfrm>
        </p:spPr>
        <p:txBody>
          <a:bodyPr/>
          <a:lstStyle/>
          <a:p>
            <a:r>
              <a:rPr lang="ru-RU" dirty="0"/>
              <a:t>Талант и мастерство художника</a:t>
            </a:r>
          </a:p>
        </p:txBody>
      </p:sp>
    </p:spTree>
    <p:extLst>
      <p:ext uri="{BB962C8B-B14F-4D97-AF65-F5344CB8AC3E}">
        <p14:creationId xmlns:p14="http://schemas.microsoft.com/office/powerpoint/2010/main" val="920750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8500" y="2311127"/>
            <a:ext cx="5448300" cy="123342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dirty="0"/>
              <a:t>Аристотель считал, что </a:t>
            </a:r>
            <a:r>
              <a:rPr lang="ru-RU" sz="2400" dirty="0"/>
              <a:t>талант</a:t>
            </a:r>
            <a:r>
              <a:rPr lang="ru-RU" sz="2400" b="0" dirty="0"/>
              <a:t> – это природный дар, естественная способность человека к успешному выполнению какого-либо дела.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" y="404813"/>
            <a:ext cx="4002696" cy="504605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03276" y="5588000"/>
            <a:ext cx="400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Аристотель</a:t>
            </a:r>
          </a:p>
        </p:txBody>
      </p:sp>
    </p:spTree>
    <p:extLst>
      <p:ext uri="{BB962C8B-B14F-4D97-AF65-F5344CB8AC3E}">
        <p14:creationId xmlns:p14="http://schemas.microsoft.com/office/powerpoint/2010/main" val="147897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78500" y="1536700"/>
            <a:ext cx="5448300" cy="23495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dirty="0"/>
              <a:t>Составляющие </a:t>
            </a:r>
            <a:r>
              <a:rPr lang="ru-RU" sz="2400" dirty="0"/>
              <a:t>таланта</a:t>
            </a:r>
            <a:r>
              <a:rPr lang="ru-RU" sz="2400" b="0" dirty="0"/>
              <a:t> – эмоциональность, наблюдательность, фантазия, интуиция – встречаются не у каждого. Но, без этих качеств стать художником невозможно. Римский поэт Гораций говорил, что искусство не терпит посредственности.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3276" y="5638800"/>
            <a:ext cx="40026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Гораций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7" y="446038"/>
            <a:ext cx="4002694" cy="514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49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0400" y="2028825"/>
            <a:ext cx="5448300" cy="1816100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/>
              <a:t>Художественная одаренность нередко видна уже в детском возрасте. Яркий пример этому – австрийский композитор Вольфганг Амадей Моцарт.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3276" y="5638800"/>
            <a:ext cx="4051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Вольфганг Амадей Моцарт</a:t>
            </a:r>
          </a:p>
          <a:p>
            <a:pPr algn="ctr"/>
            <a:r>
              <a:rPr lang="ru-RU" sz="2000" dirty="0"/>
              <a:t>1756-1791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6" y="404813"/>
            <a:ext cx="4051300" cy="506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33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0400" y="2028824"/>
            <a:ext cx="5448300" cy="2289175"/>
          </a:xfrm>
        </p:spPr>
        <p:txBody>
          <a:bodyPr>
            <a:normAutofit fontScale="90000"/>
          </a:bodyPr>
          <a:lstStyle/>
          <a:p>
            <a:r>
              <a:rPr lang="ru-RU" sz="2400" b="0" dirty="0"/>
              <a:t>В 4 года ему требовалось всего полчаса, чтобы разучить </a:t>
            </a:r>
            <a:r>
              <a:rPr lang="ru-RU" sz="2400" b="0" dirty="0" err="1"/>
              <a:t>минуэт</a:t>
            </a:r>
            <a:r>
              <a:rPr lang="ru-RU" sz="2400" b="0" dirty="0"/>
              <a:t> и сыграть его.</a:t>
            </a:r>
            <a:br>
              <a:rPr lang="ru-RU" sz="2400" b="0" dirty="0"/>
            </a:br>
            <a:r>
              <a:rPr lang="ru-RU" sz="2400" b="0" dirty="0"/>
              <a:t>В 6 лет вместе с отцом гастролировал с концертами по странам Европы.</a:t>
            </a:r>
            <a:br>
              <a:rPr lang="ru-RU" sz="2400" b="0" dirty="0"/>
            </a:br>
            <a:r>
              <a:rPr lang="ru-RU" sz="2400" b="0" dirty="0"/>
              <a:t>В 11 лет – сочинил первую оперу.</a:t>
            </a:r>
            <a:br>
              <a:rPr lang="ru-RU" sz="2400" b="0" dirty="0"/>
            </a:br>
            <a:r>
              <a:rPr lang="ru-RU" sz="2400" b="0" dirty="0"/>
              <a:t>В 14 лет – получил почетное звание академика музыки Болоньи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" y="1395411"/>
            <a:ext cx="468579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69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0400" y="1511300"/>
            <a:ext cx="5448300" cy="2806699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/>
              <a:t>Творческие способности надо постоянно развивать и оттачивать. Художник Илья Репин писал, - «И при гениальном таланте только великие труженики могут достигнуть в искусстве абсолютного совершенства форм.»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" y="404813"/>
            <a:ext cx="4196848" cy="559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737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0" y="1317308"/>
            <a:ext cx="5448300" cy="35687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/>
              <a:t>Мастерство</a:t>
            </a:r>
            <a:r>
              <a:rPr lang="ru-RU" sz="2400" b="0" dirty="0"/>
              <a:t>, как и талант, является необходимым условием художественного творчества. </a:t>
            </a:r>
            <a:r>
              <a:rPr lang="ru-RU" sz="2400" dirty="0"/>
              <a:t>Мастерство</a:t>
            </a:r>
            <a:r>
              <a:rPr lang="ru-RU" sz="2400" b="0" dirty="0"/>
              <a:t> – это свободное, виртуозное владение выразительными средствами и приемами определенного вида искусства. Еще древние египтяне в своих манускриптах говорили: «Искусство не знает предела. Разве может художник достигнуть вершин мастерства?»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" y="1386268"/>
            <a:ext cx="5143600" cy="343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79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275" y="404813"/>
            <a:ext cx="11045825" cy="1525587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/>
              <a:t>За каждым шедевром искусства стоит огромный труд его создателя. Над картиной «Явление Христа народу» художник А. А. Иванов работал более 20 лет. За это время им было создано около 10 эскизов и 600 этюдов к картине.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5" y="1930400"/>
            <a:ext cx="2924175" cy="3810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187" y="1992225"/>
            <a:ext cx="5275634" cy="36863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3275" y="5740400"/>
            <a:ext cx="292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Александр Андреевич Иванов</a:t>
            </a:r>
            <a:r>
              <a:rPr lang="ru-RU" dirty="0"/>
              <a:t> (1806-1858)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26187" y="5878899"/>
            <a:ext cx="527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«Явление Христа народу» (1837-1857)</a:t>
            </a:r>
          </a:p>
        </p:txBody>
      </p:sp>
    </p:spTree>
    <p:extLst>
      <p:ext uri="{BB962C8B-B14F-4D97-AF65-F5344CB8AC3E}">
        <p14:creationId xmlns:p14="http://schemas.microsoft.com/office/powerpoint/2010/main" val="3428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275" y="404814"/>
            <a:ext cx="11045825" cy="879256"/>
          </a:xfrm>
        </p:spPr>
        <p:txBody>
          <a:bodyPr>
            <a:normAutofit/>
          </a:bodyPr>
          <a:lstStyle/>
          <a:p>
            <a:pPr algn="ctr"/>
            <a:r>
              <a:rPr lang="ru-RU" sz="2400" b="0" dirty="0"/>
              <a:t>Николай Васильевич Гоголь создал шесть редакций комедии «Ревизор», над которыми трудился в течение 8 лет.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275" y="5740400"/>
            <a:ext cx="292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Николай Васильевич Гоголь </a:t>
            </a:r>
            <a:r>
              <a:rPr lang="ru-RU" dirty="0"/>
              <a:t>(1809-1852)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80101" y="5878899"/>
            <a:ext cx="514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Сцена из спектакля «Ревизор»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52" y="1741424"/>
            <a:ext cx="2896898" cy="369417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100" y="1858412"/>
            <a:ext cx="5143500" cy="344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5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275" y="404814"/>
            <a:ext cx="11045825" cy="15255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0" dirty="0"/>
              <a:t>История искусства знает примеры, когда художник реализовывал свой талант сразу в нескольких видах творчества. </a:t>
            </a:r>
            <a:r>
              <a:rPr lang="ru-RU" sz="2400" dirty="0"/>
              <a:t>Микеланджело </a:t>
            </a:r>
            <a:r>
              <a:rPr lang="ru-RU" sz="2400" dirty="0" err="1"/>
              <a:t>Буонарроти</a:t>
            </a:r>
            <a:r>
              <a:rPr lang="ru-RU" sz="2400" b="0" dirty="0"/>
              <a:t> был не только гениальным живописцем, скульптором, поэтом, но и замечательным архитектором. По его проектам и чертежам в Риме был создан купол собора Святого Петра.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275" y="5740400"/>
            <a:ext cx="2924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Микеланджело </a:t>
            </a:r>
            <a:r>
              <a:rPr lang="ru-RU" b="1" dirty="0" err="1"/>
              <a:t>Буонарроти</a:t>
            </a:r>
            <a:r>
              <a:rPr lang="ru-RU" b="1" dirty="0"/>
              <a:t> </a:t>
            </a:r>
            <a:r>
              <a:rPr lang="ru-RU" dirty="0"/>
              <a:t>(1475-1564)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80101" y="5878899"/>
            <a:ext cx="514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Купол Святого Петра в Риме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2087562"/>
            <a:ext cx="2312987" cy="3425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971" y="2191937"/>
            <a:ext cx="5135629" cy="342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67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3275" y="404814"/>
            <a:ext cx="11045825" cy="1525586"/>
          </a:xfrm>
        </p:spPr>
        <p:txBody>
          <a:bodyPr>
            <a:normAutofit/>
          </a:bodyPr>
          <a:lstStyle/>
          <a:p>
            <a:pPr algn="ctr"/>
            <a:r>
              <a:rPr lang="ru-RU" sz="2400" dirty="0"/>
              <a:t>Леонардо да Винчи</a:t>
            </a:r>
            <a:r>
              <a:rPr lang="ru-RU" sz="2400" b="0" dirty="0"/>
              <a:t> был живописцем, скульптором, архитектором, прекрасно пел и играл на музыкальных инструментах, писал баллады и сонеты. Ему принадлежат многочисленные научные открытия и инженерные проекты, опередившие его время.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96597" y="5740399"/>
            <a:ext cx="26225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Леонардо да Винчи</a:t>
            </a:r>
          </a:p>
          <a:p>
            <a:pPr algn="ctr"/>
            <a:r>
              <a:rPr lang="ru-RU" dirty="0"/>
              <a:t>(1452-1519)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83441" y="5601899"/>
            <a:ext cx="309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Портрет госпожи Лизы </a:t>
            </a:r>
            <a:r>
              <a:rPr lang="ru-RU" b="1" dirty="0" err="1"/>
              <a:t>Джокондо</a:t>
            </a:r>
            <a:br>
              <a:rPr lang="ru-RU" b="1" dirty="0"/>
            </a:br>
            <a:r>
              <a:rPr lang="ru-RU" b="1" dirty="0" err="1"/>
              <a:t>Мона</a:t>
            </a:r>
            <a:r>
              <a:rPr lang="ru-RU" b="1" dirty="0"/>
              <a:t> Лиза</a:t>
            </a:r>
            <a:r>
              <a:rPr lang="ru-RU" dirty="0"/>
              <a:t>. 1503—1519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597" y="1930400"/>
            <a:ext cx="2697627" cy="36601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183" y="2032299"/>
            <a:ext cx="2327317" cy="346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65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y2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ook Antiqua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y2" id="{D39D7FCE-0A4A-4367-928A-F190AD583917}" vid="{3BD57149-6FA1-4219-B93B-A7CFD63296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My2</Template>
  <TotalTime>230</TotalTime>
  <Words>367</Words>
  <Application>Microsoft Office PowerPoint</Application>
  <PresentationFormat>Широкоэкранный</PresentationFormat>
  <Paragraphs>24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Book Antiqua</vt:lpstr>
      <vt:lpstr>My2</vt:lpstr>
      <vt:lpstr>Талант и мастерство художника</vt:lpstr>
      <vt:lpstr>Аристотель считал, что талант – это природный дар, естественная способность человека к успешному выполнению какого-либо дела.</vt:lpstr>
      <vt:lpstr>Составляющие таланта – эмоциональность, наблюдательность, фантазия, интуиция – встречаются не у каждого. Но, без этих качеств стать художником невозможно. Римский поэт Гораций говорил, что искусство не терпит посредственности.</vt:lpstr>
      <vt:lpstr>Художественная одаренность нередко видна уже в детском возрасте. Яркий пример этому – австрийский композитор Вольфганг Амадей Моцарт.</vt:lpstr>
      <vt:lpstr>В 4 года ему требовалось всего полчаса, чтобы разучить минуэт и сыграть его. В 6 лет вместе с отцом гастролировал с концертами по странам Европы. В 11 лет – сочинил первую оперу. В 14 лет – получил почетное звание академика музыки Болоньи</vt:lpstr>
      <vt:lpstr>Творческие способности надо постоянно развивать и оттачивать. Художник Илья Репин писал, - «И при гениальном таланте только великие труженики могут достигнуть в искусстве абсолютного совершенства форм.»</vt:lpstr>
      <vt:lpstr>Мастерство, как и талант, является необходимым условием художественного творчества. Мастерство – это свободное, виртуозное владение выразительными средствами и приемами определенного вида искусства. Еще древние египтяне в своих манускриптах говорили: «Искусство не знает предела. Разве может художник достигнуть вершин мастерства?»</vt:lpstr>
      <vt:lpstr>За каждым шедевром искусства стоит огромный труд его создателя. Над картиной «Явление Христа народу» художник А. А. Иванов работал более 20 лет. За это время им было создано около 10 эскизов и 600 этюдов к картине.</vt:lpstr>
      <vt:lpstr>Николай Васильевич Гоголь создал шесть редакций комедии «Ревизор», над которыми трудился в течение 8 лет.</vt:lpstr>
      <vt:lpstr>История искусства знает примеры, когда художник реализовывал свой талант сразу в нескольких видах творчества. Микеланджело Буонарроти был не только гениальным живописцем, скульптором, поэтом, но и замечательным архитектором. По его проектам и чертежам в Риме был создан купол собора Святого Петра.</vt:lpstr>
      <vt:lpstr>Леонардо да Винчи был живописцем, скульптором, архитектором, прекрасно пел и играл на музыкальных инструментах, писал баллады и сонеты. Ему принадлежат многочисленные научные открытия и инженерные проекты, опередившие его время.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Талант и мастерство художника</dc:title>
  <dc:creator>Alexei Levchook</dc:creator>
  <cp:lastModifiedBy>Alexei Levchook</cp:lastModifiedBy>
  <cp:revision>13</cp:revision>
  <dcterms:created xsi:type="dcterms:W3CDTF">2016-10-05T17:30:08Z</dcterms:created>
  <dcterms:modified xsi:type="dcterms:W3CDTF">2016-10-06T12:39:19Z</dcterms:modified>
</cp:coreProperties>
</file>