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1"/>
  </p:notesMasterIdLst>
  <p:handoutMasterIdLst>
    <p:handoutMasterId r:id="rId22"/>
  </p:handoutMasterIdLst>
  <p:sldIdLst>
    <p:sldId id="256" r:id="rId3"/>
    <p:sldId id="257" r:id="rId4"/>
    <p:sldId id="259" r:id="rId5"/>
    <p:sldId id="260" r:id="rId6"/>
    <p:sldId id="25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5" autoAdjust="0"/>
    <p:restoredTop sz="94600" autoAdjust="0"/>
  </p:normalViewPr>
  <p:slideViewPr>
    <p:cSldViewPr>
      <p:cViewPr varScale="1">
        <p:scale>
          <a:sx n="114" d="100"/>
          <a:sy n="114" d="100"/>
        </p:scale>
        <p:origin x="13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 b="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 b="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 b="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 b="0">
                <a:latin typeface="Times New Roman" pitchFamily="18" charset="0"/>
              </a:defRPr>
            </a:lvl1pPr>
          </a:lstStyle>
          <a:p>
            <a:fld id="{43712D5B-87A7-4E87-AEE0-D95311EDAB7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652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 b="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 b="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 b="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 b="0">
                <a:latin typeface="Times New Roman" pitchFamily="18" charset="0"/>
              </a:defRPr>
            </a:lvl1pPr>
          </a:lstStyle>
          <a:p>
            <a:fld id="{5C0A35A6-88A6-4851-8981-57E049271EA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3954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8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2438400" y="2133600"/>
            <a:ext cx="5562600" cy="1774825"/>
          </a:xfrm>
        </p:spPr>
        <p:txBody>
          <a:bodyPr/>
          <a:lstStyle>
            <a:lvl1pPr>
              <a:lnSpc>
                <a:spcPct val="100000"/>
              </a:lnSpc>
              <a:defRPr sz="4800"/>
            </a:lvl1pPr>
          </a:lstStyle>
          <a:p>
            <a:pPr lvl="0"/>
            <a:r>
              <a:rPr lang="ru-RU" noProof="0"/>
              <a:t>Образец заголовка</a:t>
            </a:r>
          </a:p>
        </p:txBody>
      </p:sp>
      <p:sp>
        <p:nvSpPr>
          <p:cNvPr id="3089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438400" y="3962400"/>
            <a:ext cx="5562600" cy="990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noProof="0"/>
              <a:t>Образец подзаголовка</a:t>
            </a:r>
          </a:p>
        </p:txBody>
      </p:sp>
      <p:sp>
        <p:nvSpPr>
          <p:cNvPr id="3093" name="Rectangle 2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94" name="Rectangle 2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95" name="Rectangle 2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51FD94C-ACF1-4DDC-8902-0CF09E9CABA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41CE70-56F3-40C8-B591-ECBAA483A6E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97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FC1658-8BCE-41D0-8890-3CFDF6405E5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605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600200"/>
            <a:ext cx="3581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600200"/>
            <a:ext cx="3581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CE5BFE-7A67-45F8-A388-C429759D50C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65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F4F326-16F9-4504-9482-2A9F3C0CD50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610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B19F83-454B-46E9-82E2-CC881E69041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21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5DF91-39BA-4D93-A817-04CC0570D31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974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14FC4B-1F5B-4493-8CD3-82BF9BA76D8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828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AF9E6C-837D-4411-8A2F-8C4076F40B8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457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7E8344-8954-48F6-B362-7B0C4FB8757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41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3250" y="274638"/>
            <a:ext cx="19621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274638"/>
            <a:ext cx="57340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5066E3-73C6-4E8A-942C-4C0984F2127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912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274638"/>
            <a:ext cx="7848600" cy="1173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600200"/>
            <a:ext cx="73152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228600" y="6400800"/>
            <a:ext cx="2133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200" b="0">
                <a:solidFill>
                  <a:srgbClr val="000000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400800"/>
            <a:ext cx="48768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1" sz="1200" b="0">
                <a:solidFill>
                  <a:srgbClr val="000000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96200" y="6400800"/>
            <a:ext cx="12954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 b="0">
                <a:solidFill>
                  <a:srgbClr val="000000"/>
                </a:solidFill>
                <a:latin typeface="+mn-lt"/>
              </a:defRPr>
            </a:lvl1pPr>
          </a:lstStyle>
          <a:p>
            <a:fld id="{03370895-B936-401C-84CE-3DD935D4C9AA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60000"/>
        </a:spcBef>
        <a:spcAft>
          <a:spcPct val="0"/>
        </a:spcAft>
        <a:buClr>
          <a:srgbClr val="000000"/>
        </a:buClr>
        <a:buChar char="•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Font typeface="Garamond" pitchFamily="18" charset="0"/>
        <a:buChar char="−"/>
        <a:defRPr sz="2400">
          <a:solidFill>
            <a:srgbClr val="0000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Char char="•"/>
        <a:defRPr sz="2000">
          <a:solidFill>
            <a:srgbClr val="0000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Font typeface="Garamond" pitchFamily="18" charset="0"/>
        <a:buChar char="−"/>
        <a:defRPr sz="1600"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Char char="•"/>
        <a:defRPr sz="160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Char char="•"/>
        <a:defRPr sz="16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Char char="•"/>
        <a:defRPr sz="16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Char char="•"/>
        <a:defRPr sz="16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Char char="•"/>
        <a:defRPr sz="16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2411760" y="3140968"/>
            <a:ext cx="5562600" cy="839465"/>
          </a:xfrm>
        </p:spPr>
        <p:txBody>
          <a:bodyPr/>
          <a:lstStyle/>
          <a:p>
            <a:r>
              <a:rPr lang="ru-RU" sz="6600" b="1" dirty="0"/>
              <a:t>Новое время</a:t>
            </a:r>
            <a:endParaRPr lang="ru-RU" sz="6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016" y="980728"/>
            <a:ext cx="8856984" cy="3600400"/>
          </a:xfrm>
        </p:spPr>
        <p:txBody>
          <a:bodyPr/>
          <a:lstStyle/>
          <a:p>
            <a:r>
              <a:rPr lang="ru-RU" sz="3600" b="1" dirty="0">
                <a:ln w="11430"/>
                <a:solidFill>
                  <a:schemeClr val="bg1"/>
                </a:solidFill>
              </a:rPr>
              <a:t>Новое время продолжалось с 15 по 19 век.</a:t>
            </a:r>
            <a:br>
              <a:rPr lang="ru-RU" sz="3600" b="1" dirty="0">
                <a:ln w="11430"/>
                <a:solidFill>
                  <a:schemeClr val="bg1"/>
                </a:solidFill>
              </a:rPr>
            </a:br>
            <a:br>
              <a:rPr lang="ru-RU" sz="3600" b="1" dirty="0">
                <a:ln w="11430"/>
                <a:solidFill>
                  <a:schemeClr val="bg1"/>
                </a:solidFill>
              </a:rPr>
            </a:br>
            <a:r>
              <a:rPr lang="ru-RU" sz="3200" dirty="0">
                <a:solidFill>
                  <a:schemeClr val="bg1"/>
                </a:solidFill>
                <a:latin typeface="+mn-lt"/>
              </a:rPr>
              <a:t>Мир стал совсем иным по сравнению с миром Средневековья. В Средние века люди думали, что всё должно идти по заведённому порядку, в Новом времени  начинает цениться предприимчивость, стремление найти применение своим талантам и умениям. </a:t>
            </a:r>
          </a:p>
        </p:txBody>
      </p:sp>
    </p:spTree>
    <p:extLst>
      <p:ext uri="{BB962C8B-B14F-4D97-AF65-F5344CB8AC3E}">
        <p14:creationId xmlns:p14="http://schemas.microsoft.com/office/powerpoint/2010/main" val="3966648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83568" y="6021288"/>
            <a:ext cx="4081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+mn-lt"/>
              </a:rPr>
              <a:t>Христофор Колумб (1451 – 1506)</a:t>
            </a:r>
            <a:endParaRPr lang="ru-RU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0" y="260648"/>
            <a:ext cx="9108504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Garamond" pitchFamily="18" charset="0"/>
              </a:defRPr>
            </a:lvl2pPr>
            <a:lvl3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Garamond" pitchFamily="18" charset="0"/>
              </a:defRPr>
            </a:lvl3pPr>
            <a:lvl4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Garamond" pitchFamily="18" charset="0"/>
              </a:defRPr>
            </a:lvl4pPr>
            <a:lvl5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Garamond" pitchFamily="18" charset="0"/>
              </a:defRPr>
            </a:lvl5pPr>
            <a:lvl6pPr marL="4572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Garamond" pitchFamily="18" charset="0"/>
              </a:defRPr>
            </a:lvl6pPr>
            <a:lvl7pPr marL="9144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Garamond" pitchFamily="18" charset="0"/>
              </a:defRPr>
            </a:lvl7pPr>
            <a:lvl8pPr marL="13716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Garamond" pitchFamily="18" charset="0"/>
              </a:defRPr>
            </a:lvl8pPr>
            <a:lvl9pPr marL="18288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Garamond" pitchFamily="18" charset="0"/>
              </a:defRPr>
            </a:lvl9pPr>
          </a:lstStyle>
          <a:p>
            <a:pPr algn="ctr"/>
            <a:r>
              <a:rPr lang="ru-RU" sz="3200" b="1" kern="0">
                <a:ln w="11430"/>
                <a:solidFill>
                  <a:schemeClr val="bg1"/>
                </a:solidFill>
              </a:rPr>
              <a:t>Великие путешественники и мореплаватели</a:t>
            </a:r>
            <a:br>
              <a:rPr lang="ru-RU" sz="3200" b="1" kern="0">
                <a:ln w="11430"/>
                <a:solidFill>
                  <a:schemeClr val="bg1"/>
                </a:solidFill>
              </a:rPr>
            </a:br>
            <a:r>
              <a:rPr lang="ru-RU" sz="3200" b="1" kern="0">
                <a:ln w="11430"/>
                <a:solidFill>
                  <a:schemeClr val="bg1"/>
                </a:solidFill>
              </a:rPr>
              <a:t>Нового Времени</a:t>
            </a:r>
            <a:endParaRPr lang="ru-RU" sz="3200" b="0" kern="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84784"/>
            <a:ext cx="4081636" cy="44761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60032" y="1953166"/>
            <a:ext cx="406351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+mn-lt"/>
              </a:rPr>
              <a:t>В 1492 году великий мореплаватель Христофор Колумб открыл новую часть света – Америку. Ее назвали Новым Светом в отличие от Старого Света – Европы, Африки и Азии. Сам же Колумб не считал, что он открыл новую землю – 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+mn-lt"/>
              </a:rPr>
              <a:t>он был уверен, что нашёл 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+mn-lt"/>
              </a:rPr>
              <a:t>«западный» путь в Индию.</a:t>
            </a:r>
          </a:p>
          <a:p>
            <a:endParaRPr lang="ru-RU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0059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5168735"/>
            <a:ext cx="3600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>
                <a:solidFill>
                  <a:schemeClr val="bg1"/>
                </a:solidFill>
                <a:latin typeface="+mn-lt"/>
              </a:rPr>
              <a:t>Амери́го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(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Амери́ко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)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Веспу́ччи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( 1454 - 1512) - флорентийский путешественник, в честь которого была названа Америка.</a:t>
            </a:r>
            <a:endParaRPr lang="ru-RU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516698"/>
            <a:ext cx="2664296" cy="36012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557674"/>
            <a:ext cx="3707430" cy="28794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04047" y="4581128"/>
            <a:ext cx="3707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+mn-lt"/>
              </a:rPr>
              <a:t>Старинная карта Америки.</a:t>
            </a:r>
            <a:endParaRPr lang="ru-RU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08504" cy="1008112"/>
          </a:xfrm>
        </p:spPr>
        <p:txBody>
          <a:bodyPr/>
          <a:lstStyle/>
          <a:p>
            <a:pPr algn="ctr"/>
            <a:r>
              <a:rPr lang="ru-RU" sz="3200" b="1" dirty="0">
                <a:ln w="11430"/>
                <a:solidFill>
                  <a:schemeClr val="bg1"/>
                </a:solidFill>
              </a:rPr>
              <a:t>Великие путешественники и мореплаватели</a:t>
            </a:r>
            <a:br>
              <a:rPr lang="ru-RU" sz="3200" b="1" dirty="0">
                <a:ln w="11430"/>
                <a:solidFill>
                  <a:schemeClr val="bg1"/>
                </a:solidFill>
              </a:rPr>
            </a:br>
            <a:r>
              <a:rPr lang="ru-RU" sz="3200" b="1" dirty="0">
                <a:ln w="11430"/>
                <a:solidFill>
                  <a:schemeClr val="bg1"/>
                </a:solidFill>
              </a:rPr>
              <a:t>Нового Времени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080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3812" y="4365104"/>
            <a:ext cx="79208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bg1"/>
                </a:solidFill>
                <a:latin typeface="+mn-lt"/>
              </a:rPr>
              <a:t>Фернан</a:t>
            </a:r>
            <a:r>
              <a:rPr lang="ru-RU" sz="1800" dirty="0">
                <a:solidFill>
                  <a:schemeClr val="bg1"/>
                </a:solidFill>
                <a:latin typeface="+mn-lt"/>
              </a:rPr>
              <a:t> Магеллан, осуществил первое кругосветное плавание (1519-1521), ставшее доказательством шарообразности Земли. Экспедиция под руководством Магеллана обследовала юго-восточную часть Южной Америки, открыла пролив между Атлантическим и Тихим океанами (Магелланов пролив) и совершила плавание через южную часть Тихого океана. Эта экспедиция установила наличие огромного океана между Америкой и Азией, дала представления об относительных размерах суши и моря на земном шаре.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08504" cy="1008112"/>
          </a:xfrm>
        </p:spPr>
        <p:txBody>
          <a:bodyPr/>
          <a:lstStyle/>
          <a:p>
            <a:pPr algn="ctr"/>
            <a:r>
              <a:rPr lang="ru-RU" sz="3200" b="1" dirty="0">
                <a:ln w="11430"/>
                <a:solidFill>
                  <a:schemeClr val="bg1"/>
                </a:solidFill>
              </a:rPr>
              <a:t>Великие путешественники и мореплаватели</a:t>
            </a:r>
            <a:br>
              <a:rPr lang="ru-RU" sz="3200" b="1" dirty="0">
                <a:ln w="11430"/>
                <a:solidFill>
                  <a:schemeClr val="bg1"/>
                </a:solidFill>
              </a:rPr>
            </a:br>
            <a:r>
              <a:rPr lang="ru-RU" sz="3200" b="1" dirty="0">
                <a:ln w="11430"/>
                <a:solidFill>
                  <a:schemeClr val="bg1"/>
                </a:solidFill>
              </a:rPr>
              <a:t>Нового Времени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805" y="1405202"/>
            <a:ext cx="4248894" cy="282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881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54252" y="2204864"/>
            <a:ext cx="42307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+mn-lt"/>
              </a:rPr>
              <a:t>В 1768-1771 гг. английский мореплаватель Джеймс Кук открыл Восточную Австралию и начал ее колонизацию. Свое современное название «Австралия» («Южный») материк получил только в 1814 г. 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08504" cy="1008112"/>
          </a:xfrm>
        </p:spPr>
        <p:txBody>
          <a:bodyPr/>
          <a:lstStyle/>
          <a:p>
            <a:pPr algn="ctr"/>
            <a:r>
              <a:rPr lang="ru-RU" sz="3200" b="1" dirty="0">
                <a:ln w="11430"/>
                <a:solidFill>
                  <a:schemeClr val="bg1"/>
                </a:solidFill>
              </a:rPr>
              <a:t>Великие путешественники и мореплаватели</a:t>
            </a:r>
            <a:br>
              <a:rPr lang="ru-RU" sz="3200" b="1" dirty="0">
                <a:ln w="11430"/>
                <a:solidFill>
                  <a:schemeClr val="bg1"/>
                </a:solidFill>
              </a:rPr>
            </a:br>
            <a:r>
              <a:rPr lang="ru-RU" sz="3200" b="1" dirty="0">
                <a:ln w="11430"/>
                <a:solidFill>
                  <a:schemeClr val="bg1"/>
                </a:solidFill>
              </a:rPr>
              <a:t>Нового Времени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556792"/>
            <a:ext cx="3581929" cy="45192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3568" y="6237312"/>
            <a:ext cx="3581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+mn-lt"/>
              </a:rPr>
              <a:t>Джеймс Кук (1728 – 1779)</a:t>
            </a:r>
            <a:endParaRPr lang="ru-RU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39161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26500" y="1679939"/>
            <a:ext cx="217798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+mn-lt"/>
              </a:rPr>
              <a:t>В 1802 году Иван Крузенштерн и Юрий Лисянский на кораблях «Надежда» и «Нева» совершили первую русскую кругосветную экспедицию.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08504" cy="1008112"/>
          </a:xfrm>
        </p:spPr>
        <p:txBody>
          <a:bodyPr/>
          <a:lstStyle/>
          <a:p>
            <a:pPr algn="ctr"/>
            <a:r>
              <a:rPr lang="ru-RU" sz="3200" b="1" dirty="0">
                <a:ln w="11430"/>
                <a:solidFill>
                  <a:schemeClr val="bg1"/>
                </a:solidFill>
              </a:rPr>
              <a:t>Великие путешественники и мореплаватели</a:t>
            </a:r>
            <a:br>
              <a:rPr lang="ru-RU" sz="3200" b="1" dirty="0">
                <a:ln w="11430"/>
                <a:solidFill>
                  <a:schemeClr val="bg1"/>
                </a:solidFill>
              </a:rPr>
            </a:br>
            <a:r>
              <a:rPr lang="ru-RU" sz="3200" b="1" dirty="0">
                <a:ln w="11430"/>
                <a:solidFill>
                  <a:schemeClr val="bg1"/>
                </a:solidFill>
              </a:rPr>
              <a:t>Нового Времени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3375" y="5355609"/>
            <a:ext cx="3581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Иван Федорович Крузенштерн, российский мореплаватель, адмирал  (1770 – 1846)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02116" y="5355609"/>
            <a:ext cx="3581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Юрий Федорович Лисянский, российский мореплаватель и исследователь (1773 – 1837)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86" y="1896584"/>
            <a:ext cx="2496756" cy="33232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646" y="1916832"/>
            <a:ext cx="2644607" cy="324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459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41442" y="2060848"/>
            <a:ext cx="22256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Антарктида была открыта русской экспедицией (1819-1821 </a:t>
            </a:r>
            <a:r>
              <a:rPr lang="ru-RU" sz="1800" dirty="0" err="1">
                <a:solidFill>
                  <a:schemeClr val="bg1"/>
                </a:solidFill>
                <a:latin typeface="+mn-lt"/>
              </a:rPr>
              <a:t>гг</a:t>
            </a:r>
            <a:r>
              <a:rPr lang="ru-RU" sz="1800" dirty="0">
                <a:solidFill>
                  <a:schemeClr val="bg1"/>
                </a:solidFill>
                <a:latin typeface="+mn-lt"/>
              </a:rPr>
              <a:t>) во главе с Михаилом Лазаревым и Фадеем Беллинсгаузеном. 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08504" cy="1008112"/>
          </a:xfrm>
        </p:spPr>
        <p:txBody>
          <a:bodyPr/>
          <a:lstStyle/>
          <a:p>
            <a:pPr algn="ctr"/>
            <a:r>
              <a:rPr lang="ru-RU" sz="3200" b="1" dirty="0">
                <a:ln w="11430"/>
                <a:solidFill>
                  <a:schemeClr val="bg1"/>
                </a:solidFill>
              </a:rPr>
              <a:t>Великие путешественники и мореплаватели</a:t>
            </a:r>
            <a:br>
              <a:rPr lang="ru-RU" sz="3200" b="1" dirty="0">
                <a:ln w="11430"/>
                <a:solidFill>
                  <a:schemeClr val="bg1"/>
                </a:solidFill>
              </a:rPr>
            </a:br>
            <a:r>
              <a:rPr lang="ru-RU" sz="3200" b="1" dirty="0">
                <a:ln w="11430"/>
                <a:solidFill>
                  <a:schemeClr val="bg1"/>
                </a:solidFill>
              </a:rPr>
              <a:t>Нового Времени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6544" y="5355608"/>
            <a:ext cx="31452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Фаддей </a:t>
            </a:r>
            <a:r>
              <a:rPr lang="ru-RU" sz="1800" dirty="0" err="1">
                <a:solidFill>
                  <a:schemeClr val="bg1"/>
                </a:solidFill>
                <a:latin typeface="+mn-lt"/>
              </a:rPr>
              <a:t>Фаддеевич</a:t>
            </a:r>
            <a:r>
              <a:rPr lang="ru-RU" sz="1800" dirty="0">
                <a:solidFill>
                  <a:schemeClr val="bg1"/>
                </a:solidFill>
                <a:latin typeface="+mn-lt"/>
              </a:rPr>
              <a:t> Беллинсгаузен, российский мореплаватель, адмирал  (1778 – 1852)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02116" y="5355609"/>
            <a:ext cx="3581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Михаил Петрович Лазарев, российский мореплаватель, адмирал (1788 – 1851)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85" y="1453668"/>
            <a:ext cx="2807134" cy="371703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905" y="1377102"/>
            <a:ext cx="2982350" cy="375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04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38466" y="2132856"/>
            <a:ext cx="22256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 err="1">
                <a:solidFill>
                  <a:schemeClr val="bg1"/>
                </a:solidFill>
                <a:latin typeface="+mn-lt"/>
              </a:rPr>
              <a:t>Мона</a:t>
            </a:r>
            <a:r>
              <a:rPr lang="ru-RU" sz="1800" dirty="0">
                <a:solidFill>
                  <a:schemeClr val="bg1"/>
                </a:solidFill>
                <a:latin typeface="+mn-lt"/>
              </a:rPr>
              <a:t> Лиза она же Джоконда – одно из самых известных произведений живописи в мире.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196316"/>
            <a:ext cx="9108504" cy="878095"/>
          </a:xfrm>
        </p:spPr>
        <p:txBody>
          <a:bodyPr/>
          <a:lstStyle/>
          <a:p>
            <a:pPr algn="ctr"/>
            <a:r>
              <a:rPr lang="ru-RU" sz="3200" b="1" dirty="0">
                <a:ln w="11430"/>
                <a:solidFill>
                  <a:schemeClr val="bg1"/>
                </a:solidFill>
              </a:rPr>
              <a:t>Знаменитые художники</a:t>
            </a:r>
            <a:br>
              <a:rPr lang="ru-RU" sz="3200" b="1" dirty="0">
                <a:ln w="11430"/>
                <a:solidFill>
                  <a:schemeClr val="bg1"/>
                </a:solidFill>
              </a:rPr>
            </a:br>
            <a:r>
              <a:rPr lang="ru-RU" sz="3200" b="1" dirty="0">
                <a:ln w="11430"/>
                <a:solidFill>
                  <a:schemeClr val="bg1"/>
                </a:solidFill>
              </a:rPr>
              <a:t>Нового Времени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6544" y="5355608"/>
            <a:ext cx="31452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Леонардо да Винчи, великий итальянский художник и изобретатель  (1452 – 1519)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9098" y="5359040"/>
            <a:ext cx="27273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Портрет госпожи Лизы </a:t>
            </a:r>
            <a:r>
              <a:rPr lang="ru-RU" sz="1800" dirty="0" err="1">
                <a:solidFill>
                  <a:schemeClr val="bg1"/>
                </a:solidFill>
                <a:latin typeface="+mn-lt"/>
              </a:rPr>
              <a:t>Джокондо</a:t>
            </a:r>
            <a:r>
              <a:rPr lang="ru-RU" sz="1800" dirty="0">
                <a:solidFill>
                  <a:schemeClr val="bg1"/>
                </a:solidFill>
                <a:latin typeface="+mn-lt"/>
              </a:rPr>
              <a:t>,</a:t>
            </a:r>
          </a:p>
          <a:p>
            <a:pPr algn="ctr"/>
            <a:r>
              <a:rPr lang="ru-RU" sz="1800" dirty="0" err="1">
                <a:solidFill>
                  <a:schemeClr val="bg1"/>
                </a:solidFill>
                <a:latin typeface="+mn-lt"/>
              </a:rPr>
              <a:t>Мона</a:t>
            </a:r>
            <a:r>
              <a:rPr lang="ru-RU" sz="1800" dirty="0">
                <a:solidFill>
                  <a:schemeClr val="bg1"/>
                </a:solidFill>
                <a:latin typeface="+mn-lt"/>
              </a:rPr>
              <a:t> Лиза (1503 – 1519)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46" y="1496016"/>
            <a:ext cx="3008609" cy="386104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098" y="1496016"/>
            <a:ext cx="2590331" cy="385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742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36385" y="1639058"/>
            <a:ext cx="245338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Самым совершенным творением Рафаэля стала знаменитая «Сикстинская мадонна». Самое феноменальное в этом большом полотне это таинственное умение живописца 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заставить нас глядеть, глядеть неустанно в печальные глаза Марии.</a:t>
            </a:r>
            <a:endParaRPr lang="ru-RU" sz="1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196316"/>
            <a:ext cx="9108504" cy="878095"/>
          </a:xfrm>
        </p:spPr>
        <p:txBody>
          <a:bodyPr/>
          <a:lstStyle/>
          <a:p>
            <a:pPr algn="ctr"/>
            <a:r>
              <a:rPr lang="ru-RU" sz="3200" b="1" dirty="0">
                <a:ln w="11430"/>
                <a:solidFill>
                  <a:schemeClr val="bg1"/>
                </a:solidFill>
              </a:rPr>
              <a:t>Знаменитые художники</a:t>
            </a:r>
            <a:br>
              <a:rPr lang="ru-RU" sz="3200" b="1" dirty="0">
                <a:ln w="11430"/>
                <a:solidFill>
                  <a:schemeClr val="bg1"/>
                </a:solidFill>
              </a:rPr>
            </a:br>
            <a:r>
              <a:rPr lang="ru-RU" sz="3200" b="1" dirty="0">
                <a:ln w="11430"/>
                <a:solidFill>
                  <a:schemeClr val="bg1"/>
                </a:solidFill>
              </a:rPr>
              <a:t>Нового Времени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6544" y="5355608"/>
            <a:ext cx="31452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Рафаэль Санти, великий итальянский художник, график и архитектор</a:t>
            </a:r>
          </a:p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(1483 – 1520)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9098" y="5359040"/>
            <a:ext cx="2727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Сикстинская Мадонна</a:t>
            </a:r>
          </a:p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(1512 – 1513)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89" y="1742042"/>
            <a:ext cx="2507924" cy="359469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047" y="1817450"/>
            <a:ext cx="2579459" cy="353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257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196316"/>
            <a:ext cx="9108504" cy="878095"/>
          </a:xfrm>
        </p:spPr>
        <p:txBody>
          <a:bodyPr/>
          <a:lstStyle/>
          <a:p>
            <a:pPr algn="ctr"/>
            <a:r>
              <a:rPr lang="ru-RU" sz="3200" b="1" dirty="0">
                <a:ln w="11430"/>
                <a:solidFill>
                  <a:schemeClr val="bg1"/>
                </a:solidFill>
              </a:rPr>
              <a:t>Знаменитые писатели</a:t>
            </a:r>
            <a:br>
              <a:rPr lang="ru-RU" sz="3200" b="1" dirty="0">
                <a:ln w="11430"/>
                <a:solidFill>
                  <a:schemeClr val="bg1"/>
                </a:solidFill>
              </a:rPr>
            </a:br>
            <a:r>
              <a:rPr lang="ru-RU" sz="3200" b="1" dirty="0">
                <a:ln w="11430"/>
                <a:solidFill>
                  <a:schemeClr val="bg1"/>
                </a:solidFill>
              </a:rPr>
              <a:t>Нового Времени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1624" y="5490063"/>
            <a:ext cx="31452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Жюль Верн, французский географ и писатель,</a:t>
            </a:r>
          </a:p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(1828 – 1905)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57" y="1643947"/>
            <a:ext cx="2682951" cy="3738245"/>
          </a:xfrm>
          <a:prstGeom prst="rect">
            <a:avLst/>
          </a:prstGeom>
        </p:spPr>
      </p:pic>
      <p:pic>
        <p:nvPicPr>
          <p:cNvPr id="10" name="Рисунок 9" descr="Таинственный остров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1277005"/>
            <a:ext cx="1944216" cy="221438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Рисунок 10" descr="Дети капитана Грант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14038" y="3781461"/>
            <a:ext cx="1890210" cy="25202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2" name="Рисунок 11" descr="20 000 лье под водой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64288" y="2492896"/>
            <a:ext cx="1656184" cy="25309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89753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196316"/>
            <a:ext cx="9108504" cy="878095"/>
          </a:xfrm>
        </p:spPr>
        <p:txBody>
          <a:bodyPr/>
          <a:lstStyle/>
          <a:p>
            <a:pPr algn="ctr"/>
            <a:r>
              <a:rPr lang="ru-RU" sz="3200" b="1" dirty="0">
                <a:ln w="11430"/>
                <a:solidFill>
                  <a:schemeClr val="bg1"/>
                </a:solidFill>
              </a:rPr>
              <a:t>Знаменитые писатели</a:t>
            </a:r>
            <a:br>
              <a:rPr lang="ru-RU" sz="3200" b="1" dirty="0">
                <a:ln w="11430"/>
                <a:solidFill>
                  <a:schemeClr val="bg1"/>
                </a:solidFill>
              </a:rPr>
            </a:br>
            <a:r>
              <a:rPr lang="ru-RU" sz="3200" b="1" dirty="0">
                <a:ln w="11430"/>
                <a:solidFill>
                  <a:schemeClr val="bg1"/>
                </a:solidFill>
              </a:rPr>
              <a:t>Нового Времени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1624" y="5490063"/>
            <a:ext cx="31452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Даниель Дефо, английский писатель и публицист.,</a:t>
            </a:r>
          </a:p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(1660 – 1731)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211960" y="134766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+mn-lt"/>
              </a:rPr>
              <a:t>Известен главным образом как автор «Робинзона Крузо». Дефо считают одним из первых сторонников романа как жанра.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340768"/>
            <a:ext cx="3433564" cy="41031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727" y="2821251"/>
            <a:ext cx="2198418" cy="344418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147560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196316"/>
            <a:ext cx="9108504" cy="878095"/>
          </a:xfrm>
        </p:spPr>
        <p:txBody>
          <a:bodyPr/>
          <a:lstStyle/>
          <a:p>
            <a:pPr algn="ctr"/>
            <a:r>
              <a:rPr lang="ru-RU" sz="3200" b="1" dirty="0">
                <a:ln w="11430"/>
                <a:solidFill>
                  <a:schemeClr val="bg1"/>
                </a:solidFill>
              </a:rPr>
              <a:t>Знаменитые писатели</a:t>
            </a:r>
            <a:br>
              <a:rPr lang="ru-RU" sz="3200" b="1" dirty="0">
                <a:ln w="11430"/>
                <a:solidFill>
                  <a:schemeClr val="bg1"/>
                </a:solidFill>
              </a:rPr>
            </a:br>
            <a:r>
              <a:rPr lang="ru-RU" sz="3200" b="1" dirty="0">
                <a:ln w="11430"/>
                <a:solidFill>
                  <a:schemeClr val="bg1"/>
                </a:solidFill>
              </a:rPr>
              <a:t>Нового Времени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1624" y="5490063"/>
            <a:ext cx="31452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Александр Сергеевич Пушкин, поэт</a:t>
            </a:r>
          </a:p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(1799 – 1837)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211960" y="1131897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+mn-lt"/>
              </a:rPr>
              <a:t>Русский поэт, драматург и прозаик, критик и теоретик литературы, историк, публицист; один из самых авторитетных литературных деятелей первой трети XIX века.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68" y="1196752"/>
            <a:ext cx="2844056" cy="38610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488" y="2609225"/>
            <a:ext cx="1338472" cy="208801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629" y="2780928"/>
            <a:ext cx="1630228" cy="242088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187" y="4308382"/>
            <a:ext cx="1426640" cy="207013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61851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196316"/>
            <a:ext cx="9108504" cy="878095"/>
          </a:xfrm>
        </p:spPr>
        <p:txBody>
          <a:bodyPr/>
          <a:lstStyle/>
          <a:p>
            <a:pPr algn="ctr"/>
            <a:r>
              <a:rPr lang="ru-RU" sz="3200" b="1" dirty="0">
                <a:ln w="11430"/>
                <a:solidFill>
                  <a:schemeClr val="bg1"/>
                </a:solidFill>
              </a:rPr>
              <a:t>Изобретения</a:t>
            </a:r>
            <a:br>
              <a:rPr lang="ru-RU" sz="3200" b="1" dirty="0">
                <a:ln w="11430"/>
                <a:solidFill>
                  <a:schemeClr val="bg1"/>
                </a:solidFill>
              </a:rPr>
            </a:br>
            <a:r>
              <a:rPr lang="ru-RU" sz="3200" b="1" dirty="0">
                <a:ln w="11430"/>
                <a:solidFill>
                  <a:schemeClr val="bg1"/>
                </a:solidFill>
              </a:rPr>
              <a:t>Нового Времени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6856" y="6093296"/>
            <a:ext cx="7734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Александр Белл, 1876, США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6856" y="1306309"/>
            <a:ext cx="7734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Телефон.</a:t>
            </a:r>
          </a:p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У первого телефона не было звонка, трубка служила и для передачи и для приема человеческой речи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585061"/>
            <a:ext cx="5017740" cy="315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574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196316"/>
            <a:ext cx="9108504" cy="878095"/>
          </a:xfrm>
        </p:spPr>
        <p:txBody>
          <a:bodyPr/>
          <a:lstStyle/>
          <a:p>
            <a:pPr algn="ctr"/>
            <a:r>
              <a:rPr lang="ru-RU" sz="3200" b="1" dirty="0">
                <a:ln w="11430"/>
                <a:solidFill>
                  <a:schemeClr val="bg1"/>
                </a:solidFill>
              </a:rPr>
              <a:t>Изобретения</a:t>
            </a:r>
            <a:br>
              <a:rPr lang="ru-RU" sz="3200" b="1" dirty="0">
                <a:ln w="11430"/>
                <a:solidFill>
                  <a:schemeClr val="bg1"/>
                </a:solidFill>
              </a:rPr>
            </a:br>
            <a:r>
              <a:rPr lang="ru-RU" sz="3200" b="1" dirty="0">
                <a:ln w="11430"/>
                <a:solidFill>
                  <a:schemeClr val="bg1"/>
                </a:solidFill>
              </a:rPr>
              <a:t>Нового Времени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4796" y="5445224"/>
            <a:ext cx="7734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Пароход «</a:t>
            </a:r>
            <a:r>
              <a:rPr lang="ru-RU" sz="1800" dirty="0" err="1">
                <a:solidFill>
                  <a:schemeClr val="bg1"/>
                </a:solidFill>
                <a:latin typeface="+mn-lt"/>
              </a:rPr>
              <a:t>Клермонт</a:t>
            </a:r>
            <a:r>
              <a:rPr lang="ru-RU" sz="1800" dirty="0">
                <a:solidFill>
                  <a:schemeClr val="bg1"/>
                </a:solidFill>
                <a:latin typeface="+mn-lt"/>
              </a:rPr>
              <a:t>» (изначально назывался «</a:t>
            </a:r>
            <a:r>
              <a:rPr lang="ru-RU" sz="1800" dirty="0" err="1">
                <a:solidFill>
                  <a:schemeClr val="bg1"/>
                </a:solidFill>
                <a:latin typeface="+mn-lt"/>
              </a:rPr>
              <a:t>North</a:t>
            </a:r>
            <a:r>
              <a:rPr lang="ru-RU" sz="18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+mn-lt"/>
              </a:rPr>
              <a:t>River</a:t>
            </a:r>
            <a:r>
              <a:rPr lang="ru-RU" sz="18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+mn-lt"/>
              </a:rPr>
              <a:t>Steamboat</a:t>
            </a:r>
            <a:r>
              <a:rPr lang="ru-RU" sz="1800" dirty="0">
                <a:solidFill>
                  <a:schemeClr val="bg1"/>
                </a:solidFill>
                <a:latin typeface="+mn-lt"/>
              </a:rPr>
              <a:t>»), приводимый в движение гребным колесом, совершал рейсы по реке Гудзон от Нью-Йорка до Олбани со скоростью около 5 узлов (9 км/ч).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6856" y="1074411"/>
            <a:ext cx="7734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Пароход.</a:t>
            </a:r>
          </a:p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Первый практически использовавшийся пароход создал Роберт Фултон в 1807 год.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692" y="2204864"/>
            <a:ext cx="5715000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0771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196316"/>
            <a:ext cx="9108504" cy="878095"/>
          </a:xfrm>
        </p:spPr>
        <p:txBody>
          <a:bodyPr/>
          <a:lstStyle/>
          <a:p>
            <a:pPr algn="ctr"/>
            <a:r>
              <a:rPr lang="ru-RU" sz="3200" b="1" dirty="0">
                <a:ln w="11430"/>
                <a:solidFill>
                  <a:schemeClr val="bg1"/>
                </a:solidFill>
              </a:rPr>
              <a:t>Изобретения</a:t>
            </a:r>
            <a:br>
              <a:rPr lang="ru-RU" sz="3200" b="1" dirty="0">
                <a:ln w="11430"/>
                <a:solidFill>
                  <a:schemeClr val="bg1"/>
                </a:solidFill>
              </a:rPr>
            </a:br>
            <a:r>
              <a:rPr lang="ru-RU" sz="3200" b="1" dirty="0">
                <a:ln w="11430"/>
                <a:solidFill>
                  <a:schemeClr val="bg1"/>
                </a:solidFill>
              </a:rPr>
              <a:t>Нового Времени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6856" y="1074411"/>
            <a:ext cx="7734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Паровоз.</a:t>
            </a:r>
          </a:p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Талантливый английский инженер Ричард </a:t>
            </a:r>
            <a:r>
              <a:rPr lang="ru-RU" sz="1800" dirty="0" err="1">
                <a:solidFill>
                  <a:schemeClr val="bg1"/>
                </a:solidFill>
                <a:latin typeface="+mn-lt"/>
              </a:rPr>
              <a:t>Тревитик</a:t>
            </a:r>
            <a:r>
              <a:rPr lang="ru-RU" sz="1800" dirty="0">
                <a:solidFill>
                  <a:schemeClr val="bg1"/>
                </a:solidFill>
                <a:latin typeface="+mn-lt"/>
              </a:rPr>
              <a:t> создал несколько моделей паровозов, самый первый из которых, «</a:t>
            </a:r>
            <a:r>
              <a:rPr lang="ru-RU" sz="1800" dirty="0" err="1">
                <a:solidFill>
                  <a:schemeClr val="bg1"/>
                </a:solidFill>
                <a:latin typeface="+mn-lt"/>
              </a:rPr>
              <a:t>Puffing</a:t>
            </a:r>
            <a:r>
              <a:rPr lang="ru-RU" sz="18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+mn-lt"/>
              </a:rPr>
              <a:t>Devil</a:t>
            </a:r>
            <a:r>
              <a:rPr lang="ru-RU" sz="1800" dirty="0">
                <a:solidFill>
                  <a:schemeClr val="bg1"/>
                </a:solidFill>
                <a:latin typeface="+mn-lt"/>
              </a:rPr>
              <a:t>», был создан в 1801 году.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420888"/>
            <a:ext cx="3840088" cy="406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759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196316"/>
            <a:ext cx="9108504" cy="878095"/>
          </a:xfrm>
        </p:spPr>
        <p:txBody>
          <a:bodyPr/>
          <a:lstStyle/>
          <a:p>
            <a:pPr algn="ctr"/>
            <a:r>
              <a:rPr lang="ru-RU" sz="3200" b="1" dirty="0">
                <a:ln w="11430"/>
                <a:solidFill>
                  <a:schemeClr val="bg1"/>
                </a:solidFill>
              </a:rPr>
              <a:t>Изобретения</a:t>
            </a:r>
            <a:br>
              <a:rPr lang="ru-RU" sz="3200" b="1" dirty="0">
                <a:ln w="11430"/>
                <a:solidFill>
                  <a:schemeClr val="bg1"/>
                </a:solidFill>
              </a:rPr>
            </a:br>
            <a:r>
              <a:rPr lang="ru-RU" sz="3200" b="1" dirty="0">
                <a:ln w="11430"/>
                <a:solidFill>
                  <a:schemeClr val="bg1"/>
                </a:solidFill>
              </a:rPr>
              <a:t>Нового Времени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6856" y="1074411"/>
            <a:ext cx="7734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Первая автомобиль с двигателем внутреннего сгорания.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21804" y="5301208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+mn-lt"/>
              </a:rPr>
              <a:t>Около 1870 года в Вене изобретатель Зигфрид </a:t>
            </a:r>
            <a:r>
              <a:rPr lang="ru-RU" sz="1800" dirty="0" err="1">
                <a:solidFill>
                  <a:schemeClr val="bg1"/>
                </a:solidFill>
                <a:latin typeface="+mn-lt"/>
              </a:rPr>
              <a:t>Маркус</a:t>
            </a:r>
            <a:r>
              <a:rPr lang="ru-RU" sz="1800" dirty="0">
                <a:solidFill>
                  <a:schemeClr val="bg1"/>
                </a:solidFill>
                <a:latin typeface="+mn-lt"/>
              </a:rPr>
              <a:t> поместил жидкостный двигатель внутреннего сгорания на простой тележке что сделало его первым человеком, использовавшим транспортное средство на бензине. Сегодня этот автомобиль известен как «первая машина </a:t>
            </a:r>
            <a:r>
              <a:rPr lang="ru-RU" sz="1800" dirty="0" err="1">
                <a:solidFill>
                  <a:schemeClr val="bg1"/>
                </a:solidFill>
                <a:latin typeface="+mn-lt"/>
              </a:rPr>
              <a:t>Маркуса</a:t>
            </a:r>
            <a:r>
              <a:rPr lang="ru-RU" sz="1800" dirty="0">
                <a:solidFill>
                  <a:schemeClr val="bg1"/>
                </a:solidFill>
                <a:latin typeface="+mn-lt"/>
              </a:rPr>
              <a:t>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566388"/>
            <a:ext cx="3024336" cy="3615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4671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492896"/>
            <a:ext cx="7848600" cy="1173162"/>
          </a:xfrm>
        </p:spPr>
        <p:txBody>
          <a:bodyPr/>
          <a:lstStyle/>
          <a:p>
            <a:pPr algn="ctr"/>
            <a:r>
              <a:rPr lang="ru-RU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166063568"/>
      </p:ext>
    </p:extLst>
  </p:cSld>
  <p:clrMapOvr>
    <a:masterClrMapping/>
  </p:clrMapOvr>
</p:sld>
</file>

<file path=ppt/theme/theme1.xml><?xml version="1.0" encoding="utf-8"?>
<a:theme xmlns:a="http://schemas.openxmlformats.org/drawingml/2006/main" name="ms_pptpostmortem_tp01018455">
  <a:themeElements>
    <a:clrScheme name="ms_pptpostmortem_tp01018455 1">
      <a:dk1>
        <a:srgbClr val="003366"/>
      </a:dk1>
      <a:lt1>
        <a:srgbClr val="FFFFFF"/>
      </a:lt1>
      <a:dk2>
        <a:srgbClr val="008080"/>
      </a:dk2>
      <a:lt2>
        <a:srgbClr val="FFCC66"/>
      </a:lt2>
      <a:accent1>
        <a:srgbClr val="3366CC"/>
      </a:accent1>
      <a:accent2>
        <a:srgbClr val="0099CC"/>
      </a:accent2>
      <a:accent3>
        <a:srgbClr val="AAC0C0"/>
      </a:accent3>
      <a:accent4>
        <a:srgbClr val="DADADA"/>
      </a:accent4>
      <a:accent5>
        <a:srgbClr val="ADB8E2"/>
      </a:accent5>
      <a:accent6>
        <a:srgbClr val="008AB9"/>
      </a:accent6>
      <a:hlink>
        <a:srgbClr val="999933"/>
      </a:hlink>
      <a:folHlink>
        <a:srgbClr val="009900"/>
      </a:folHlink>
    </a:clrScheme>
    <a:fontScheme name="ms_pptpostmortem_tp01018455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s_pptpostmortem_tp01018455 1">
        <a:dk1>
          <a:srgbClr val="003366"/>
        </a:dk1>
        <a:lt1>
          <a:srgbClr val="FFFFFF"/>
        </a:lt1>
        <a:dk2>
          <a:srgbClr val="008080"/>
        </a:dk2>
        <a:lt2>
          <a:srgbClr val="FFCC66"/>
        </a:lt2>
        <a:accent1>
          <a:srgbClr val="3366CC"/>
        </a:accent1>
        <a:accent2>
          <a:srgbClr val="0099CC"/>
        </a:accent2>
        <a:accent3>
          <a:srgbClr val="AAC0C0"/>
        </a:accent3>
        <a:accent4>
          <a:srgbClr val="DADADA"/>
        </a:accent4>
        <a:accent5>
          <a:srgbClr val="ADB8E2"/>
        </a:accent5>
        <a:accent6>
          <a:srgbClr val="008AB9"/>
        </a:accent6>
        <a:hlink>
          <a:srgbClr val="99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postmortem_tp01018455 2">
        <a:dk1>
          <a:srgbClr val="4D4D4D"/>
        </a:dk1>
        <a:lt1>
          <a:srgbClr val="D6EFD0"/>
        </a:lt1>
        <a:dk2>
          <a:srgbClr val="336699"/>
        </a:dk2>
        <a:lt2>
          <a:srgbClr val="65B5D1"/>
        </a:lt2>
        <a:accent1>
          <a:srgbClr val="9BB9C3"/>
        </a:accent1>
        <a:accent2>
          <a:srgbClr val="99CCFF"/>
        </a:accent2>
        <a:accent3>
          <a:srgbClr val="E8F6E4"/>
        </a:accent3>
        <a:accent4>
          <a:srgbClr val="404040"/>
        </a:accent4>
        <a:accent5>
          <a:srgbClr val="CBD9DE"/>
        </a:accent5>
        <a:accent6>
          <a:srgbClr val="8AB9E7"/>
        </a:accent6>
        <a:hlink>
          <a:srgbClr val="009999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postmortem_tp01018455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postmortem_tp01018455 4">
        <a:dk1>
          <a:srgbClr val="003300"/>
        </a:dk1>
        <a:lt1>
          <a:srgbClr val="FFFFFF"/>
        </a:lt1>
        <a:dk2>
          <a:srgbClr val="336600"/>
        </a:dk2>
        <a:lt2>
          <a:srgbClr val="FFCC66"/>
        </a:lt2>
        <a:accent1>
          <a:srgbClr val="996633"/>
        </a:accent1>
        <a:accent2>
          <a:srgbClr val="0099CC"/>
        </a:accent2>
        <a:accent3>
          <a:srgbClr val="ADB8AA"/>
        </a:accent3>
        <a:accent4>
          <a:srgbClr val="DADADA"/>
        </a:accent4>
        <a:accent5>
          <a:srgbClr val="CAB8AD"/>
        </a:accent5>
        <a:accent6>
          <a:srgbClr val="008AB9"/>
        </a:accent6>
        <a:hlink>
          <a:srgbClr val="FF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postmortem_tp01018455 5">
        <a:dk1>
          <a:srgbClr val="100000"/>
        </a:dk1>
        <a:lt1>
          <a:srgbClr val="FFFFFF"/>
        </a:lt1>
        <a:dk2>
          <a:srgbClr val="800000"/>
        </a:dk2>
        <a:lt2>
          <a:srgbClr val="FFCC66"/>
        </a:lt2>
        <a:accent1>
          <a:srgbClr val="003366"/>
        </a:accent1>
        <a:accent2>
          <a:srgbClr val="996633"/>
        </a:accent2>
        <a:accent3>
          <a:srgbClr val="C0AAAA"/>
        </a:accent3>
        <a:accent4>
          <a:srgbClr val="DADADA"/>
        </a:accent4>
        <a:accent5>
          <a:srgbClr val="AAADB8"/>
        </a:accent5>
        <a:accent6>
          <a:srgbClr val="8A5C2D"/>
        </a:accent6>
        <a:hlink>
          <a:srgbClr val="336699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postmortem_tp01018455 6">
        <a:dk1>
          <a:srgbClr val="666633"/>
        </a:dk1>
        <a:lt1>
          <a:srgbClr val="FFFFFF"/>
        </a:lt1>
        <a:dk2>
          <a:srgbClr val="CC9900"/>
        </a:dk2>
        <a:lt2>
          <a:srgbClr val="DDDDDD"/>
        </a:lt2>
        <a:accent1>
          <a:srgbClr val="CC6600"/>
        </a:accent1>
        <a:accent2>
          <a:srgbClr val="996633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8A5C2D"/>
        </a:accent6>
        <a:hlink>
          <a:srgbClr val="6633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C73C4D0-982B-4593-B6A9-7C6434AC0DF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анализа причин неудачи проекта</Template>
  <TotalTime>700</TotalTime>
  <Words>653</Words>
  <Application>Microsoft Office PowerPoint</Application>
  <PresentationFormat>Экран (4:3)</PresentationFormat>
  <Paragraphs>60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Garamond</vt:lpstr>
      <vt:lpstr>Times New Roman</vt:lpstr>
      <vt:lpstr>ms_pptpostmortem_tp01018455</vt:lpstr>
      <vt:lpstr>Новое время</vt:lpstr>
      <vt:lpstr>Новое время продолжалось с 15 по 19 век.  Мир стал совсем иным по сравнению с миром Средневековья. В Средние века люди думали, что всё должно идти по заведённому порядку, в Новом времени  начинает цениться предприимчивость, стремление найти применение своим талантам и умениям. </vt:lpstr>
      <vt:lpstr>Презентация PowerPoint</vt:lpstr>
      <vt:lpstr>Великие путешественники и мореплаватели Нового Времени</vt:lpstr>
      <vt:lpstr>Великие путешественники и мореплаватели Нового Времени</vt:lpstr>
      <vt:lpstr>Великие путешественники и мореплаватели Нового Времени</vt:lpstr>
      <vt:lpstr>Великие путешественники и мореплаватели Нового Времени</vt:lpstr>
      <vt:lpstr>Великие путешественники и мореплаватели Нового Времени</vt:lpstr>
      <vt:lpstr>Знаменитые художники Нового Времени</vt:lpstr>
      <vt:lpstr>Знаменитые художники Нового Времени</vt:lpstr>
      <vt:lpstr>Знаменитые писатели Нового Времени</vt:lpstr>
      <vt:lpstr>Знаменитые писатели Нового Времени</vt:lpstr>
      <vt:lpstr>Знаменитые писатели Нового Времени</vt:lpstr>
      <vt:lpstr>Изобретения Нового Времени</vt:lpstr>
      <vt:lpstr>Изобретения Нового Времени</vt:lpstr>
      <vt:lpstr>Изобретения Нового Времени</vt:lpstr>
      <vt:lpstr>Изобретения Нового Времени</vt:lpstr>
      <vt:lpstr>СПАСИБО ЗА ВНИМАНИЕ!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Новое время</dc:title>
  <dc:subject/>
  <dc:creator>Alexei Levchook</dc:creator>
  <cp:keywords/>
  <dc:description/>
  <cp:lastModifiedBy>Alexei Levchook</cp:lastModifiedBy>
  <cp:revision>34</cp:revision>
  <dcterms:created xsi:type="dcterms:W3CDTF">2017-02-07T09:53:08Z</dcterms:created>
  <dcterms:modified xsi:type="dcterms:W3CDTF">2017-02-09T15:24:56Z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TC010184551049</vt:lpwstr>
  </property>
</Properties>
</file>