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2" r:id="rId2"/>
  </p:sldMasterIdLst>
  <p:notesMasterIdLst>
    <p:notesMasterId r:id="rId17"/>
  </p:notesMasterIdLst>
  <p:handoutMasterIdLst>
    <p:handoutMasterId r:id="rId18"/>
  </p:handoutMasterIdLst>
  <p:sldIdLst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1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1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2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34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1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9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3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5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63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283436"/>
            <a:ext cx="11125200" cy="9144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Строение тела человека</a:t>
            </a:r>
          </a:p>
        </p:txBody>
      </p:sp>
      <p:pic>
        <p:nvPicPr>
          <p:cNvPr id="25" name="Рисунок 2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r="1090"/>
          <a:stretch>
            <a:fillRect/>
          </a:stretch>
        </p:blipFill>
        <p:spPr>
          <a:xfrm>
            <a:off x="255640" y="584305"/>
            <a:ext cx="3755922" cy="4430281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16" y="-1"/>
            <a:ext cx="3807541" cy="4745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14" y="-15231"/>
            <a:ext cx="3210886" cy="47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Желудок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6157" y="1853966"/>
            <a:ext cx="6574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Желудок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важный орган пищеварительной системы.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похож на мешок, объемом около 1.2 литра.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Стенки желудка очень мускулистые, их движения способствуют перемешиванию и измельчению пищи.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желудке выделяется желудочный сок, который помогает частично перерабатывать пищу и превращать ее в простые питательные вещества.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переваривание пищи произойдет в тонком кишечнике.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2" y="1853966"/>
            <a:ext cx="4711292" cy="28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Кишечник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8496" y="1954634"/>
            <a:ext cx="5483696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 желудка пища отправляется в длинное путешествие по извилистому кишечнику.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Он тянется почти на 8 метров.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после того как пища пройдёт этот путь, она превратится в прозрачные растворы, которые может впитать в себя кровь и разнести по всему организму.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" y="1493240"/>
            <a:ext cx="4935173" cy="37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Печень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0440" y="1106167"/>
            <a:ext cx="546691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Печень – самая большая железа организма.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Она имеет коричневый цвет и весит около 1.5 кг.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Печень непрерывно производит желчь, а желчь необходима для растворения содержащихся в пище жиров. Ведь известно, что в обычной воде жиры не растворяются.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3" y="1173279"/>
            <a:ext cx="4752975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0440" y="3135385"/>
            <a:ext cx="546691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на то, как средство для мытья посуды растворяет жиры.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Желчь растворяет пищевые жиры почти так же!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68" y="4114971"/>
            <a:ext cx="3263060" cy="21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Проверь себя!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563" y="1258240"/>
            <a:ext cx="535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Внешнее строение тела человека состоит из: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283354" y="1241570"/>
            <a:ext cx="1484851" cy="402671"/>
            <a:chOff x="6535024" y="1249960"/>
            <a:chExt cx="1484851" cy="40267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95439" y="1258239"/>
            <a:ext cx="15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Частей тела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562" y="1906374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Внутреннее строение тела человека состоит из: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283353" y="1906374"/>
            <a:ext cx="1484851" cy="402671"/>
            <a:chOff x="6535024" y="1249960"/>
            <a:chExt cx="1484851" cy="40267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895438" y="1906373"/>
            <a:ext cx="24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Внутренних органов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561" y="2655283"/>
            <a:ext cx="564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Как называется центр управления нашим организмом?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283352" y="2671952"/>
            <a:ext cx="1484851" cy="402671"/>
            <a:chOff x="6535024" y="1249960"/>
            <a:chExt cx="1484851" cy="402671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930391" y="2671952"/>
            <a:ext cx="24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Мозг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560" y="3422665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Назовите главную задачу сердца: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283351" y="3389326"/>
            <a:ext cx="1484851" cy="402671"/>
            <a:chOff x="6535024" y="1249960"/>
            <a:chExt cx="1484851" cy="402671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30391" y="3301614"/>
            <a:ext cx="243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Перекачивать кровь по организму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559" y="4036916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С помощью какого органа мы дышим?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283350" y="4045902"/>
            <a:ext cx="1484851" cy="402671"/>
            <a:chOff x="6535024" y="1249960"/>
            <a:chExt cx="1484851" cy="402671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30390" y="4040558"/>
            <a:ext cx="24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легких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559" y="4569624"/>
            <a:ext cx="564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С помощью чего в желудке происходит частичная переработка пищи?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283347" y="4660153"/>
            <a:ext cx="1484851" cy="402671"/>
            <a:chOff x="6535024" y="1249960"/>
            <a:chExt cx="1484851" cy="40267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930390" y="4647420"/>
            <a:ext cx="364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желудочного сока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558" y="5299301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Какой длины может достигать кишечник?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283348" y="5226200"/>
            <a:ext cx="1484851" cy="402671"/>
            <a:chOff x="6535024" y="1249960"/>
            <a:chExt cx="1484851" cy="40267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930390" y="5184749"/>
            <a:ext cx="364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метров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7558" y="5815339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Что производит печень?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6283347" y="5830206"/>
            <a:ext cx="1484851" cy="402671"/>
            <a:chOff x="6535024" y="1249960"/>
            <a:chExt cx="1484851" cy="402671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6535024" y="1249960"/>
              <a:ext cx="1484851" cy="4026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35025" y="1266629"/>
              <a:ext cx="1484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Ответ: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930390" y="5805872"/>
            <a:ext cx="364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Желчь</a:t>
            </a:r>
          </a:p>
        </p:txBody>
      </p:sp>
    </p:spTree>
    <p:extLst>
      <p:ext uri="{BB962C8B-B14F-4D97-AF65-F5344CB8AC3E}">
        <p14:creationId xmlns:p14="http://schemas.microsoft.com/office/powerpoint/2010/main" val="1474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7" grpId="0"/>
      <p:bldP spid="32" grpId="0"/>
      <p:bldP spid="37" grpId="0"/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066" y="1509766"/>
            <a:ext cx="9601200" cy="2359152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17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899" y="469782"/>
            <a:ext cx="9601200" cy="67271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Внешнее строение тела человека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899" y="1142495"/>
            <a:ext cx="9601200" cy="494951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внешнему строению человека относятся следующие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тела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84" y="1815208"/>
            <a:ext cx="3635828" cy="4837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25" y="1820705"/>
            <a:ext cx="3558974" cy="4735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4103" y="2165700"/>
            <a:ext cx="107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312" y="5891955"/>
            <a:ext cx="8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7677" y="4109109"/>
            <a:ext cx="8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3438" y="2869757"/>
            <a:ext cx="78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2791" y="3472565"/>
            <a:ext cx="97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7767" y="3148080"/>
            <a:ext cx="99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09722" y="3708999"/>
            <a:ext cx="110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54611" y="3439535"/>
            <a:ext cx="1374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Туловище</a:t>
            </a:r>
          </a:p>
        </p:txBody>
      </p:sp>
      <p:sp>
        <p:nvSpPr>
          <p:cNvPr id="28" name="Стрелка: вправо 27"/>
          <p:cNvSpPr/>
          <p:nvPr/>
        </p:nvSpPr>
        <p:spPr>
          <a:xfrm>
            <a:off x="2434892" y="3245810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/>
          <p:cNvSpPr/>
          <p:nvPr/>
        </p:nvSpPr>
        <p:spPr>
          <a:xfrm>
            <a:off x="2419801" y="3821008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36"/>
          <p:cNvSpPr/>
          <p:nvPr/>
        </p:nvSpPr>
        <p:spPr>
          <a:xfrm>
            <a:off x="6453207" y="2274648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/>
          <p:cNvSpPr/>
          <p:nvPr/>
        </p:nvSpPr>
        <p:spPr>
          <a:xfrm flipH="1">
            <a:off x="4210440" y="2274647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/>
          <p:cNvSpPr/>
          <p:nvPr/>
        </p:nvSpPr>
        <p:spPr>
          <a:xfrm>
            <a:off x="6282722" y="2952023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/>
          <p:cNvSpPr/>
          <p:nvPr/>
        </p:nvSpPr>
        <p:spPr>
          <a:xfrm flipH="1">
            <a:off x="3908146" y="2952023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/>
          <p:cNvSpPr/>
          <p:nvPr/>
        </p:nvSpPr>
        <p:spPr>
          <a:xfrm flipH="1">
            <a:off x="8214597" y="3555807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право 41"/>
          <p:cNvSpPr/>
          <p:nvPr/>
        </p:nvSpPr>
        <p:spPr>
          <a:xfrm flipH="1">
            <a:off x="4327171" y="5975197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42"/>
          <p:cNvSpPr/>
          <p:nvPr/>
        </p:nvSpPr>
        <p:spPr>
          <a:xfrm>
            <a:off x="6305953" y="5974616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/>
          <p:cNvSpPr/>
          <p:nvPr/>
        </p:nvSpPr>
        <p:spPr>
          <a:xfrm flipH="1">
            <a:off x="4384937" y="4227362"/>
            <a:ext cx="1234113" cy="21818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44"/>
          <p:cNvSpPr/>
          <p:nvPr/>
        </p:nvSpPr>
        <p:spPr>
          <a:xfrm>
            <a:off x="6282722" y="4227362"/>
            <a:ext cx="1160297" cy="212688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 flipH="1">
            <a:off x="6551526" y="3354504"/>
            <a:ext cx="1447329" cy="679632"/>
            <a:chOff x="3885403" y="3329088"/>
            <a:chExt cx="1447329" cy="679632"/>
          </a:xfrm>
          <a:solidFill>
            <a:schemeClr val="accent1"/>
          </a:solidFill>
        </p:grpSpPr>
        <p:sp>
          <p:nvSpPr>
            <p:cNvPr id="46" name="Стрелка: вправо 45"/>
            <p:cNvSpPr/>
            <p:nvPr/>
          </p:nvSpPr>
          <p:spPr>
            <a:xfrm rot="1106812" flipH="1">
              <a:off x="3983822" y="3329088"/>
              <a:ext cx="1344931" cy="247617"/>
            </a:xfrm>
            <a:prstGeom prst="rightArrow">
              <a:avLst>
                <a:gd name="adj1" fmla="val 28092"/>
                <a:gd name="adj2" fmla="val 69168"/>
              </a:avLst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Стрелка: вправо 46"/>
            <p:cNvSpPr/>
            <p:nvPr/>
          </p:nvSpPr>
          <p:spPr>
            <a:xfrm rot="20497467" flipH="1">
              <a:off x="3885403" y="3761103"/>
              <a:ext cx="1447329" cy="247617"/>
            </a:xfrm>
            <a:prstGeom prst="rightArrow">
              <a:avLst>
                <a:gd name="adj1" fmla="val 28092"/>
                <a:gd name="adj2" fmla="val 69168"/>
              </a:avLst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942923" y="3317893"/>
            <a:ext cx="1447329" cy="676457"/>
            <a:chOff x="3885403" y="3329088"/>
            <a:chExt cx="1447329" cy="676457"/>
          </a:xfrm>
          <a:solidFill>
            <a:schemeClr val="accent1"/>
          </a:solidFill>
        </p:grpSpPr>
        <p:sp>
          <p:nvSpPr>
            <p:cNvPr id="50" name="Стрелка: вправо 49"/>
            <p:cNvSpPr/>
            <p:nvPr/>
          </p:nvSpPr>
          <p:spPr>
            <a:xfrm rot="1106812" flipH="1">
              <a:off x="3983822" y="3329088"/>
              <a:ext cx="1344931" cy="247617"/>
            </a:xfrm>
            <a:prstGeom prst="rightArrow">
              <a:avLst>
                <a:gd name="adj1" fmla="val 28092"/>
                <a:gd name="adj2" fmla="val 69168"/>
              </a:avLst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: вправо 50"/>
            <p:cNvSpPr/>
            <p:nvPr/>
          </p:nvSpPr>
          <p:spPr>
            <a:xfrm rot="20497467" flipH="1">
              <a:off x="3885403" y="3757928"/>
              <a:ext cx="1447329" cy="247617"/>
            </a:xfrm>
            <a:prstGeom prst="rightArrow">
              <a:avLst>
                <a:gd name="adj1" fmla="val 28092"/>
                <a:gd name="adj2" fmla="val 69168"/>
              </a:avLst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27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899" y="469782"/>
            <a:ext cx="9601200" cy="67271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Внешнее строение тела человека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899" y="1142495"/>
            <a:ext cx="9601200" cy="494951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себя: назови и покажи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тела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84" y="1815208"/>
            <a:ext cx="3635828" cy="4837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25" y="1859569"/>
            <a:ext cx="3558974" cy="4735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1335" y="2177801"/>
            <a:ext cx="107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312" y="5891955"/>
            <a:ext cx="8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8485" y="4158125"/>
            <a:ext cx="8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6005" y="2877096"/>
            <a:ext cx="78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2791" y="3472565"/>
            <a:ext cx="97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0595" y="3136281"/>
            <a:ext cx="99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3427" y="3718666"/>
            <a:ext cx="110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</a:p>
        </p:txBody>
      </p:sp>
      <p:sp>
        <p:nvSpPr>
          <p:cNvPr id="28" name="Стрелка: вправо 27"/>
          <p:cNvSpPr/>
          <p:nvPr/>
        </p:nvSpPr>
        <p:spPr>
          <a:xfrm>
            <a:off x="2434892" y="3245810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/>
          <p:cNvSpPr/>
          <p:nvPr/>
        </p:nvSpPr>
        <p:spPr>
          <a:xfrm>
            <a:off x="2419801" y="3821008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/>
          <p:cNvSpPr/>
          <p:nvPr/>
        </p:nvSpPr>
        <p:spPr>
          <a:xfrm flipH="1">
            <a:off x="4210440" y="2274647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/>
          <p:cNvSpPr/>
          <p:nvPr/>
        </p:nvSpPr>
        <p:spPr>
          <a:xfrm flipH="1">
            <a:off x="3908146" y="2952023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/>
          <p:cNvSpPr/>
          <p:nvPr/>
        </p:nvSpPr>
        <p:spPr>
          <a:xfrm flipH="1">
            <a:off x="8214597" y="3555807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42"/>
          <p:cNvSpPr/>
          <p:nvPr/>
        </p:nvSpPr>
        <p:spPr>
          <a:xfrm>
            <a:off x="6305953" y="5974616"/>
            <a:ext cx="1278194" cy="23362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/>
          <p:cNvSpPr/>
          <p:nvPr/>
        </p:nvSpPr>
        <p:spPr>
          <a:xfrm flipH="1">
            <a:off x="4384937" y="4227362"/>
            <a:ext cx="1234113" cy="218185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 flipH="1">
            <a:off x="6551526" y="3354504"/>
            <a:ext cx="1447329" cy="679632"/>
            <a:chOff x="3885403" y="3329088"/>
            <a:chExt cx="1447329" cy="679632"/>
          </a:xfrm>
          <a:solidFill>
            <a:schemeClr val="accent1"/>
          </a:solidFill>
        </p:grpSpPr>
        <p:sp>
          <p:nvSpPr>
            <p:cNvPr id="46" name="Стрелка: вправо 45"/>
            <p:cNvSpPr/>
            <p:nvPr/>
          </p:nvSpPr>
          <p:spPr>
            <a:xfrm rot="1106812" flipH="1">
              <a:off x="3983822" y="3329088"/>
              <a:ext cx="1344931" cy="247617"/>
            </a:xfrm>
            <a:prstGeom prst="rightArrow">
              <a:avLst>
                <a:gd name="adj1" fmla="val 28092"/>
                <a:gd name="adj2" fmla="val 69168"/>
              </a:avLst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Стрелка: вправо 46"/>
            <p:cNvSpPr/>
            <p:nvPr/>
          </p:nvSpPr>
          <p:spPr>
            <a:xfrm rot="20497467" flipH="1">
              <a:off x="3885403" y="3761103"/>
              <a:ext cx="1447329" cy="247617"/>
            </a:xfrm>
            <a:prstGeom prst="rightArrow">
              <a:avLst>
                <a:gd name="adj1" fmla="val 28092"/>
                <a:gd name="adj2" fmla="val 69168"/>
              </a:avLst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225614" y="2206792"/>
            <a:ext cx="334297" cy="369332"/>
            <a:chOff x="4758813" y="2216142"/>
            <a:chExt cx="334297" cy="369332"/>
          </a:xfrm>
        </p:grpSpPr>
        <p:sp>
          <p:nvSpPr>
            <p:cNvPr id="114" name="Прямоугольник: скругленные углы 113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61664" y="3479435"/>
            <a:ext cx="15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Туловище</a:t>
            </a:r>
          </a:p>
        </p:txBody>
      </p:sp>
      <p:grpSp>
        <p:nvGrpSpPr>
          <p:cNvPr id="122" name="Группа 121"/>
          <p:cNvGrpSpPr/>
          <p:nvPr/>
        </p:nvGrpSpPr>
        <p:grpSpPr>
          <a:xfrm>
            <a:off x="5389207" y="2890819"/>
            <a:ext cx="334297" cy="369332"/>
            <a:chOff x="4758813" y="2216142"/>
            <a:chExt cx="334297" cy="369332"/>
          </a:xfrm>
        </p:grpSpPr>
        <p:sp>
          <p:nvSpPr>
            <p:cNvPr id="123" name="Прямоугольник: скругленные углы 122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6367151" y="3528646"/>
            <a:ext cx="334297" cy="369332"/>
            <a:chOff x="4758813" y="2216142"/>
            <a:chExt cx="334297" cy="369332"/>
          </a:xfrm>
        </p:grpSpPr>
        <p:sp>
          <p:nvSpPr>
            <p:cNvPr id="126" name="Прямоугольник: скругленные углы 125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336660" y="4147337"/>
            <a:ext cx="334297" cy="369332"/>
            <a:chOff x="4758813" y="2216142"/>
            <a:chExt cx="334297" cy="369332"/>
          </a:xfrm>
        </p:grpSpPr>
        <p:sp>
          <p:nvSpPr>
            <p:cNvPr id="129" name="Прямоугольник: скругленные углы 128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9180620" y="3487953"/>
            <a:ext cx="334297" cy="369332"/>
            <a:chOff x="4758813" y="2216142"/>
            <a:chExt cx="334297" cy="369332"/>
          </a:xfrm>
        </p:grpSpPr>
        <p:sp>
          <p:nvSpPr>
            <p:cNvPr id="132" name="Прямоугольник: скругленные углы 131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6219666" y="5906762"/>
            <a:ext cx="334297" cy="369332"/>
            <a:chOff x="4758813" y="2216142"/>
            <a:chExt cx="334297" cy="369332"/>
          </a:xfrm>
        </p:grpSpPr>
        <p:sp>
          <p:nvSpPr>
            <p:cNvPr id="135" name="Прямоугольник: скругленные углы 134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2117399" y="3184877"/>
            <a:ext cx="334297" cy="369332"/>
            <a:chOff x="4758813" y="2216142"/>
            <a:chExt cx="334297" cy="369332"/>
          </a:xfrm>
        </p:grpSpPr>
        <p:sp>
          <p:nvSpPr>
            <p:cNvPr id="138" name="Прямоугольник: скругленные углы 137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2110264" y="3747908"/>
            <a:ext cx="334297" cy="369332"/>
            <a:chOff x="4758813" y="2216142"/>
            <a:chExt cx="334297" cy="369332"/>
          </a:xfrm>
        </p:grpSpPr>
        <p:sp>
          <p:nvSpPr>
            <p:cNvPr id="141" name="Прямоугольник: скругленные углы 140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5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  <p:bldP spid="23" grpId="0"/>
      <p:bldP spid="2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899" y="469782"/>
            <a:ext cx="9601200" cy="67271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Внутреннее строение тела человека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899" y="1142495"/>
            <a:ext cx="9601200" cy="494951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 человека внутри состоит из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77" y="1815208"/>
            <a:ext cx="3007043" cy="4547841"/>
          </a:xfrm>
          <a:prstGeom prst="rect">
            <a:avLst/>
          </a:prstGeom>
        </p:spPr>
      </p:pic>
      <p:sp>
        <p:nvSpPr>
          <p:cNvPr id="49" name="Стрелка: вправо 48"/>
          <p:cNvSpPr/>
          <p:nvPr/>
        </p:nvSpPr>
        <p:spPr>
          <a:xfrm flipH="1">
            <a:off x="6294364" y="2213504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право 49"/>
          <p:cNvSpPr/>
          <p:nvPr/>
        </p:nvSpPr>
        <p:spPr>
          <a:xfrm flipH="1">
            <a:off x="6192902" y="427469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право 50"/>
          <p:cNvSpPr/>
          <p:nvPr/>
        </p:nvSpPr>
        <p:spPr>
          <a:xfrm flipH="1">
            <a:off x="6489113" y="476964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/>
          <p:cNvSpPr/>
          <p:nvPr/>
        </p:nvSpPr>
        <p:spPr>
          <a:xfrm>
            <a:off x="4035729" y="4027082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право 52"/>
          <p:cNvSpPr/>
          <p:nvPr/>
        </p:nvSpPr>
        <p:spPr>
          <a:xfrm>
            <a:off x="4102212" y="476964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право 53"/>
          <p:cNvSpPr/>
          <p:nvPr/>
        </p:nvSpPr>
        <p:spPr>
          <a:xfrm>
            <a:off x="3942322" y="564448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05268" y="2152646"/>
            <a:ext cx="75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Мозг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8785" y="4213841"/>
            <a:ext cx="10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Сердце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0017" y="4708791"/>
            <a:ext cx="12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Желудок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998" y="3966224"/>
            <a:ext cx="10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Легкие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79" y="4692332"/>
            <a:ext cx="10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Печень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6183" y="5583631"/>
            <a:ext cx="12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Кишечник</a:t>
            </a:r>
          </a:p>
        </p:txBody>
      </p:sp>
    </p:spTree>
    <p:extLst>
      <p:ext uri="{BB962C8B-B14F-4D97-AF65-F5344CB8AC3E}">
        <p14:creationId xmlns:p14="http://schemas.microsoft.com/office/powerpoint/2010/main" val="16055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899" y="469782"/>
            <a:ext cx="9601200" cy="67271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Внутреннее строение тела человека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899" y="1142495"/>
            <a:ext cx="9601200" cy="494951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себя: назови и покажи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</a:t>
            </a:r>
            <a:r>
              <a:rPr lang="ru-RU" alt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77" y="1815208"/>
            <a:ext cx="3007043" cy="4547841"/>
          </a:xfrm>
          <a:prstGeom prst="rect">
            <a:avLst/>
          </a:prstGeom>
        </p:spPr>
      </p:pic>
      <p:sp>
        <p:nvSpPr>
          <p:cNvPr id="49" name="Стрелка: вправо 48"/>
          <p:cNvSpPr/>
          <p:nvPr/>
        </p:nvSpPr>
        <p:spPr>
          <a:xfrm flipH="1">
            <a:off x="6294364" y="2213504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право 49"/>
          <p:cNvSpPr/>
          <p:nvPr/>
        </p:nvSpPr>
        <p:spPr>
          <a:xfrm flipH="1">
            <a:off x="6192902" y="427469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право 50"/>
          <p:cNvSpPr/>
          <p:nvPr/>
        </p:nvSpPr>
        <p:spPr>
          <a:xfrm flipH="1">
            <a:off x="6489113" y="476964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/>
          <p:cNvSpPr/>
          <p:nvPr/>
        </p:nvSpPr>
        <p:spPr>
          <a:xfrm>
            <a:off x="4035729" y="4027082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право 52"/>
          <p:cNvSpPr/>
          <p:nvPr/>
        </p:nvSpPr>
        <p:spPr>
          <a:xfrm>
            <a:off x="4102212" y="476964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право 53"/>
          <p:cNvSpPr/>
          <p:nvPr/>
        </p:nvSpPr>
        <p:spPr>
          <a:xfrm>
            <a:off x="3942322" y="5644489"/>
            <a:ext cx="1710904" cy="247617"/>
          </a:xfrm>
          <a:prstGeom prst="rightArrow">
            <a:avLst>
              <a:gd name="adj1" fmla="val 28092"/>
              <a:gd name="adj2" fmla="val 69168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05268" y="2152646"/>
            <a:ext cx="75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Мозг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8785" y="4213841"/>
            <a:ext cx="10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Сердце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0017" y="4708791"/>
            <a:ext cx="12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Желудок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998" y="3966224"/>
            <a:ext cx="10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Легкие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79" y="4692332"/>
            <a:ext cx="10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Печень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6183" y="5583631"/>
            <a:ext cx="12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Кишечник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670971" y="2152646"/>
            <a:ext cx="334297" cy="369332"/>
            <a:chOff x="4758813" y="2216142"/>
            <a:chExt cx="334297" cy="369332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36557" y="4213841"/>
            <a:ext cx="334297" cy="369332"/>
            <a:chOff x="4758813" y="2216142"/>
            <a:chExt cx="334297" cy="369332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903806" y="4727222"/>
            <a:ext cx="334297" cy="369332"/>
            <a:chOff x="4758813" y="2216142"/>
            <a:chExt cx="334297" cy="369332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24849" y="3966224"/>
            <a:ext cx="334297" cy="369332"/>
            <a:chOff x="4758813" y="2216142"/>
            <a:chExt cx="334297" cy="369332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57343" y="4717256"/>
            <a:ext cx="334297" cy="369332"/>
            <a:chOff x="4758813" y="2216142"/>
            <a:chExt cx="334297" cy="369332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902863" y="5583631"/>
            <a:ext cx="334297" cy="369332"/>
            <a:chOff x="4758813" y="2216142"/>
            <a:chExt cx="334297" cy="369332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758813" y="2274647"/>
              <a:ext cx="334297" cy="2336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78477" y="2216142"/>
              <a:ext cx="22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6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70" y="469782"/>
            <a:ext cx="11526473" cy="672713"/>
          </a:xfrm>
        </p:spPr>
        <p:txBody>
          <a:bodyPr>
            <a:normAutofit fontScale="90000"/>
          </a:bodyPr>
          <a:lstStyle/>
          <a:p>
            <a:r>
              <a:rPr lang="ru-RU" sz="4400" u="sng" dirty="0">
                <a:latin typeface="Arial" panose="020B0604020202020204" pitchFamily="34" charset="0"/>
                <a:cs typeface="Arial" panose="020B0604020202020204" pitchFamily="34" charset="0"/>
              </a:rPr>
              <a:t>Строение тела человека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938556" y="1795244"/>
            <a:ext cx="2952925" cy="7466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38556" y="1906944"/>
            <a:ext cx="295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ВНЕШНЕЕ</a:t>
            </a: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7249487" y="1795244"/>
            <a:ext cx="2952925" cy="74662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249487" y="1906944"/>
            <a:ext cx="295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ВНУТРЕННЕЕ</a:t>
            </a:r>
          </a:p>
        </p:txBody>
      </p:sp>
      <p:cxnSp>
        <p:nvCxnSpPr>
          <p:cNvPr id="13" name="Прямая со стрелкой 12"/>
          <p:cNvCxnSpPr>
            <a:cxnSpLocks/>
            <a:stCxn id="2" idx="2"/>
            <a:endCxn id="41" idx="0"/>
          </p:cNvCxnSpPr>
          <p:nvPr/>
        </p:nvCxnSpPr>
        <p:spPr>
          <a:xfrm>
            <a:off x="6090407" y="1142495"/>
            <a:ext cx="2635543" cy="652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stCxn id="2" idx="2"/>
            <a:endCxn id="8" idx="0"/>
          </p:cNvCxnSpPr>
          <p:nvPr/>
        </p:nvCxnSpPr>
        <p:spPr>
          <a:xfrm flipH="1">
            <a:off x="3415019" y="1142495"/>
            <a:ext cx="2675388" cy="652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: скругленные углы 60"/>
          <p:cNvSpPr/>
          <p:nvPr/>
        </p:nvSpPr>
        <p:spPr>
          <a:xfrm>
            <a:off x="1938556" y="2821303"/>
            <a:ext cx="2952925" cy="7466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938556" y="2933003"/>
            <a:ext cx="295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ЧАСТИ ТЕЛА</a:t>
            </a: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249487" y="2821303"/>
            <a:ext cx="2952925" cy="74662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249487" y="2933003"/>
            <a:ext cx="295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0412" y="3847362"/>
            <a:ext cx="4454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Шея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Туловище (спина, грудь, живот)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Ноги</a:t>
            </a:r>
          </a:p>
        </p:txBody>
      </p:sp>
      <p:cxnSp>
        <p:nvCxnSpPr>
          <p:cNvPr id="45" name="Прямая со стрелкой 44"/>
          <p:cNvCxnSpPr>
            <a:stCxn id="8" idx="2"/>
            <a:endCxn id="61" idx="0"/>
          </p:cNvCxnSpPr>
          <p:nvPr/>
        </p:nvCxnSpPr>
        <p:spPr>
          <a:xfrm>
            <a:off x="3415019" y="2541864"/>
            <a:ext cx="0" cy="2794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710571" y="2541864"/>
            <a:ext cx="0" cy="2794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49486" y="3847362"/>
            <a:ext cx="295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Головной мозг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Легкие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Сердце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Печень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Желудок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Кишечник</a:t>
            </a:r>
          </a:p>
        </p:txBody>
      </p:sp>
    </p:spTree>
    <p:extLst>
      <p:ext uri="{BB962C8B-B14F-4D97-AF65-F5344CB8AC3E}">
        <p14:creationId xmlns:p14="http://schemas.microsoft.com/office/powerpoint/2010/main" val="3892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Головной мозг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7" y="878662"/>
            <a:ext cx="3848825" cy="4708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7436" y="916552"/>
            <a:ext cx="5894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Головной мозг- это центр управления всем нашим организмом.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весит примерно 1300 грамм и состоит в основном из нервных клеток – нейронов.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число нейронов в мозгу – 20 миллиардов! Это так много, что если бы мы выстроили их один за другим в цепочку, то она достала бы до Луны! Нейроны мозга управляют всеми нашими чувствами, мыслями и движениями.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56" y="3497955"/>
            <a:ext cx="2484840" cy="2453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90" y="3107138"/>
            <a:ext cx="1455520" cy="1455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11" y="4936997"/>
            <a:ext cx="648749" cy="32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09" y="4774810"/>
            <a:ext cx="648749" cy="32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48" y="4612623"/>
            <a:ext cx="648749" cy="32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60" y="4400470"/>
            <a:ext cx="648749" cy="32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09" y="4181532"/>
            <a:ext cx="648749" cy="32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89072" y="593050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51861" y="4464331"/>
            <a:ext cx="77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Луна</a:t>
            </a:r>
          </a:p>
        </p:txBody>
      </p:sp>
      <p:sp>
        <p:nvSpPr>
          <p:cNvPr id="16" name="TextBox 15"/>
          <p:cNvSpPr txBox="1"/>
          <p:nvPr/>
        </p:nvSpPr>
        <p:spPr>
          <a:xfrm rot="20749467">
            <a:off x="8755648" y="4886663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Нейроны</a:t>
            </a:r>
          </a:p>
        </p:txBody>
      </p:sp>
      <p:sp>
        <p:nvSpPr>
          <p:cNvPr id="18" name="Стрелка: влево-вправо 17"/>
          <p:cNvSpPr/>
          <p:nvPr/>
        </p:nvSpPr>
        <p:spPr>
          <a:xfrm rot="20732712">
            <a:off x="7399967" y="4030118"/>
            <a:ext cx="3221201" cy="467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0699094">
            <a:off x="8351582" y="4023995"/>
            <a:ext cx="15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384 000  км</a:t>
            </a:r>
          </a:p>
        </p:txBody>
      </p:sp>
    </p:spTree>
    <p:extLst>
      <p:ext uri="{BB962C8B-B14F-4D97-AF65-F5344CB8AC3E}">
        <p14:creationId xmlns:p14="http://schemas.microsoft.com/office/powerpoint/2010/main" val="6396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Сердце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0324" y="1035429"/>
            <a:ext cx="6574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Сердце представляет собой мускул размером с кулак, который весит около 300 граммов, внутри которого есть полости (предсердия и желудочки).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Оно опутано кровеносными сосудами, которые питают его.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Основная задача сердца – перекачивать кровь, чтобы она распространялась по всему организму.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Биение сердца не зависит от «приказов» мозга.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Частота биения сердца зависит от возраста человека.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5" y="1054389"/>
            <a:ext cx="4607653" cy="35862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4370"/>
          <a:stretch/>
        </p:blipFill>
        <p:spPr>
          <a:xfrm>
            <a:off x="5343787" y="3659768"/>
            <a:ext cx="5754848" cy="21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03"/>
            <a:ext cx="12192000" cy="57665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9380" y="1585518"/>
            <a:ext cx="6574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</a:rPr>
              <a:t>Легкие</a:t>
            </a:r>
            <a:r>
              <a:rPr lang="ru-RU" altLang="ru-RU" dirty="0">
                <a:latin typeface="Arial" panose="020B0604020202020204" pitchFamily="34" charset="0"/>
              </a:rPr>
              <a:t> — главный орган дыхательной системы, который насыщает кислородом кровь и выводит углекислый газ.</a:t>
            </a:r>
          </a:p>
          <a:p>
            <a:r>
              <a:rPr lang="ru-RU" alt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Лёгкие похожи на губку. </a:t>
            </a:r>
          </a:p>
          <a:p>
            <a:r>
              <a:rPr lang="ru-RU" alt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имеют розоватый цвет и покрыты тонкой двойной оболочкой – плеврой.</a:t>
            </a:r>
          </a:p>
          <a:p>
            <a:r>
              <a:rPr lang="ru-RU" alt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выдохе они выпускают из себя воздух и уменьшаются в размере. Когда мы делаем вдох, лёгкие наполняются воздухом и расширяются.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0" y="1585518"/>
            <a:ext cx="4666726" cy="35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y2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2" id="{D39D7FCE-0A4A-4367-928A-F190AD583917}" vid="{3BD57149-6FA1-4219-B93B-A7CFD6329666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My2</Template>
  <TotalTime>0</TotalTime>
  <Words>556</Words>
  <Application>Microsoft Office PowerPoint</Application>
  <PresentationFormat>Широкоэкранный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Calibri</vt:lpstr>
      <vt:lpstr>My2</vt:lpstr>
      <vt:lpstr>Строение тела человека</vt:lpstr>
      <vt:lpstr>Внешнее строение тела человека</vt:lpstr>
      <vt:lpstr>Внешнее строение тела человека</vt:lpstr>
      <vt:lpstr>Внутреннее строение тела человека</vt:lpstr>
      <vt:lpstr>Внутреннее строение тела человека</vt:lpstr>
      <vt:lpstr>Строение тела человека</vt:lpstr>
      <vt:lpstr>Головной мозг</vt:lpstr>
      <vt:lpstr>Сердце</vt:lpstr>
      <vt:lpstr>Легкие</vt:lpstr>
      <vt:lpstr>Желудок</vt:lpstr>
      <vt:lpstr>Кишечник</vt:lpstr>
      <vt:lpstr>Печень</vt:lpstr>
      <vt:lpstr>Проверь себя!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2017-01-26T09:25:04Z</dcterms:created>
  <dcterms:modified xsi:type="dcterms:W3CDTF">2017-01-31T11:23:14Z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