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1" autoAdjust="0"/>
  </p:normalViewPr>
  <p:slideViewPr>
    <p:cSldViewPr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DB960-2B76-49A4-B4DC-4E752D1B98C4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0730A-D9D0-4B64-B15A-CC5DED520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038599"/>
            <a:ext cx="9144000" cy="1930879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0" y="4111751"/>
            <a:ext cx="1371600" cy="177695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11" name="Rectangle 10"/>
          <p:cNvSpPr/>
          <p:nvPr/>
        </p:nvSpPr>
        <p:spPr>
          <a:xfrm>
            <a:off x="1371600" y="4111751"/>
            <a:ext cx="7772400" cy="1776953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71600" y="4191000"/>
            <a:ext cx="7467600" cy="1066800"/>
          </a:xfrm>
        </p:spPr>
        <p:txBody>
          <a:bodyPr anchor="b">
            <a:normAutofit/>
          </a:bodyPr>
          <a:lstStyle>
            <a:lvl1pPr>
              <a:defRPr sz="4400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7467600" cy="609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4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233160"/>
            <a:ext cx="17526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fld id="{DA480A42-1B47-4A74-9A1D-F67E9D003F1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200399" y="6233160"/>
            <a:ext cx="4752393" cy="320040"/>
          </a:xfrm>
          <a:prstGeom prst="rect">
            <a:avLst/>
          </a:prstGeom>
        </p:spPr>
        <p:txBody>
          <a:bodyPr anchor="b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6233160"/>
            <a:ext cx="838200" cy="320040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24F9E6-8BD1-4849-86DE-3CD23B63D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ru-RU"/>
          </a:p>
        </p:txBody>
      </p:sp>
      <p:sp>
        <p:nvSpPr>
          <p:cNvPr id="7" name="Rectangle 6"/>
          <p:cNvSpPr/>
          <p:nvPr/>
        </p:nvSpPr>
        <p:spPr bwMode="white">
          <a:xfrm>
            <a:off x="8823960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8915400" y="533400"/>
            <a:ext cx="228600" cy="6324600"/>
          </a:xfrm>
          <a:prstGeom prst="rect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8004048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620000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371600" cy="9906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 anchor="ctr" anchorCtr="0"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620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768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7620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768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7620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768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2000" y="1600200"/>
            <a:ext cx="1600200" cy="4495800"/>
          </a:xfrm>
          <a:solidFill>
            <a:schemeClr val="accent3"/>
          </a:solidFill>
          <a:ln w="50800" cap="sq" cmpd="dbl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6324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486400"/>
            <a:ext cx="7543800" cy="685800"/>
          </a:xfrm>
        </p:spPr>
        <p:txBody>
          <a:bodyPr/>
          <a:lstStyle>
            <a:lvl1pPr marL="0" indent="0">
              <a:buFontTx/>
              <a:buNone/>
              <a:defRPr sz="1700">
                <a:solidFill>
                  <a:schemeClr val="tx2"/>
                </a:solidFill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0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0" y="4658868"/>
            <a:ext cx="1371600" cy="713232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1371600" y="4658868"/>
            <a:ext cx="7772400" cy="713232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675516"/>
            <a:ext cx="7543800" cy="658483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0"/>
            <a:ext cx="7772400" cy="4568952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ru-RU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65048" y="1600200"/>
            <a:ext cx="80010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334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533400" y="0"/>
            <a:ext cx="8610600" cy="228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ru-RU"/>
          </a:p>
        </p:txBody>
      </p:sp>
      <p:sp>
        <p:nvSpPr>
          <p:cNvPr id="21" name="Date Placeholder 27"/>
          <p:cNvSpPr>
            <a:spLocks noGrp="1"/>
          </p:cNvSpPr>
          <p:nvPr>
            <p:ph type="dt" sz="half" idx="2"/>
          </p:nvPr>
        </p:nvSpPr>
        <p:spPr>
          <a:xfrm>
            <a:off x="1371600" y="6233160"/>
            <a:ext cx="17526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fld id="{DA480A42-1B47-4A74-9A1D-F67E9D003F1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2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200399" y="6233160"/>
            <a:ext cx="4752393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25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01000" y="6233160"/>
            <a:ext cx="8382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4024F9E6-8BD1-4849-86DE-3CD23B63DC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tx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tx2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tx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tx2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tx2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Общение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"/>
            <a:ext cx="8054307" cy="402715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001000" cy="759296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/>
              <a:t>Выводы.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71700" y="1916832"/>
            <a:ext cx="6768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dirty="0"/>
              <a:t>Общение играет огромную роль в жизни человека и общества.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dirty="0"/>
              <a:t>В зависимости от средства передачи информации различают два вида общения: речевое и неречевое.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dirty="0"/>
              <a:t>В зависимости от характера и содержания сообщаемой информации, выделяют следующие формы общения: деловое, неформальное, светское, ритуальное.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dirty="0"/>
              <a:t>Очень важно быть внимательным к своему собеседнику, быть активным слушателем.</a:t>
            </a:r>
          </a:p>
        </p:txBody>
      </p:sp>
    </p:spTree>
    <p:extLst>
      <p:ext uri="{BB962C8B-B14F-4D97-AF65-F5344CB8AC3E}">
        <p14:creationId xmlns:p14="http://schemas.microsoft.com/office/powerpoint/2010/main" val="596367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492896"/>
            <a:ext cx="8001000" cy="114300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07786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Попробуем ответить: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2274838"/>
            <a:ext cx="61926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Что такое общение?</a:t>
            </a:r>
          </a:p>
          <a:p>
            <a:endParaRPr lang="ru-RU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Каковы цели общения?</a:t>
            </a:r>
          </a:p>
          <a:p>
            <a:endParaRPr lang="ru-RU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Как люди общаются?</a:t>
            </a:r>
          </a:p>
          <a:p>
            <a:endParaRPr lang="ru-RU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Особенности общения со сверстниками, старшими и младшими</a:t>
            </a:r>
          </a:p>
          <a:p>
            <a:endParaRPr lang="ru-RU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Какие качества помогают общению?</a:t>
            </a:r>
          </a:p>
        </p:txBody>
      </p:sp>
    </p:spTree>
    <p:extLst>
      <p:ext uri="{BB962C8B-B14F-4D97-AF65-F5344CB8AC3E}">
        <p14:creationId xmlns:p14="http://schemas.microsoft.com/office/powerpoint/2010/main" val="382459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Общение это взаимные деловые и дружеские отношения людей.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916832"/>
            <a:ext cx="7632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000" b="1" dirty="0">
                <a:solidFill>
                  <a:schemeClr val="accent3">
                    <a:lumMod val="10000"/>
                  </a:schemeClr>
                </a:solidFill>
              </a:rPr>
              <a:t>В ходе общения происходит обмен информацией.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1584" y="5733256"/>
            <a:ext cx="80010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b="1" kern="0" dirty="0">
                <a:solidFill>
                  <a:schemeClr val="accent3">
                    <a:lumMod val="10000"/>
                  </a:schemeClr>
                </a:solidFill>
              </a:rPr>
              <a:t>Основная цель общения между людьми – достижение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b="1" kern="0" dirty="0">
                <a:solidFill>
                  <a:schemeClr val="accent3">
                    <a:lumMod val="10000"/>
                  </a:schemeClr>
                </a:solidFill>
              </a:rPr>
              <a:t>взаимопонимания.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48880"/>
            <a:ext cx="57150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521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: скругленные углы 23"/>
          <p:cNvSpPr/>
          <p:nvPr/>
        </p:nvSpPr>
        <p:spPr>
          <a:xfrm>
            <a:off x="5148064" y="2636912"/>
            <a:ext cx="2880320" cy="1477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148064" y="2636912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Взгляд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Мимика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Жесты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Поза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Интонация</a:t>
            </a:r>
          </a:p>
        </p:txBody>
      </p:sp>
      <p:sp>
        <p:nvSpPr>
          <p:cNvPr id="23" name="Прямоугольник: скругленные углы 22"/>
          <p:cNvSpPr/>
          <p:nvPr/>
        </p:nvSpPr>
        <p:spPr>
          <a:xfrm>
            <a:off x="1187624" y="2636912"/>
            <a:ext cx="288032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001000" cy="759296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/>
              <a:t>Виды общения. 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187624" y="1772816"/>
            <a:ext cx="2880320" cy="504056"/>
            <a:chOff x="1187624" y="1772816"/>
            <a:chExt cx="2880320" cy="504056"/>
          </a:xfrm>
        </p:grpSpPr>
        <p:sp>
          <p:nvSpPr>
            <p:cNvPr id="6" name="Прямоугольник: скругленные углы 5"/>
            <p:cNvSpPr/>
            <p:nvPr/>
          </p:nvSpPr>
          <p:spPr>
            <a:xfrm>
              <a:off x="1187624" y="1772816"/>
              <a:ext cx="2880320" cy="50405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7624" y="1840178"/>
              <a:ext cx="288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</a:rPr>
                <a:t>Речевое (вербальное)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148064" y="1772816"/>
            <a:ext cx="3024336" cy="504056"/>
            <a:chOff x="5148064" y="1772816"/>
            <a:chExt cx="3024336" cy="504056"/>
          </a:xfrm>
        </p:grpSpPr>
        <p:sp>
          <p:nvSpPr>
            <p:cNvPr id="10" name="Прямоугольник: скругленные углы 9"/>
            <p:cNvSpPr/>
            <p:nvPr/>
          </p:nvSpPr>
          <p:spPr>
            <a:xfrm>
              <a:off x="5148064" y="1772816"/>
              <a:ext cx="3024336" cy="50405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48064" y="1840178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</a:rPr>
                <a:t>Неречевое (невербальное)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187624" y="263691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Устная речь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Письменная речь</a:t>
            </a:r>
          </a:p>
        </p:txBody>
      </p:sp>
      <p:cxnSp>
        <p:nvCxnSpPr>
          <p:cNvPr id="16" name="Прямая со стрелкой 15"/>
          <p:cNvCxnSpPr>
            <a:stCxn id="2" idx="2"/>
            <a:endCxn id="6" idx="0"/>
          </p:cNvCxnSpPr>
          <p:nvPr/>
        </p:nvCxnSpPr>
        <p:spPr>
          <a:xfrm flipH="1">
            <a:off x="2627784" y="1379984"/>
            <a:ext cx="2128292" cy="3928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  <a:endCxn id="10" idx="0"/>
          </p:cNvCxnSpPr>
          <p:nvPr/>
        </p:nvCxnSpPr>
        <p:spPr>
          <a:xfrm>
            <a:off x="4756076" y="1379984"/>
            <a:ext cx="1904156" cy="3928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2"/>
            <a:endCxn id="13" idx="0"/>
          </p:cNvCxnSpPr>
          <p:nvPr/>
        </p:nvCxnSpPr>
        <p:spPr>
          <a:xfrm>
            <a:off x="2627784" y="2276872"/>
            <a:ext cx="0" cy="3600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cxnSpLocks/>
            <a:stCxn id="10" idx="2"/>
            <a:endCxn id="14" idx="0"/>
          </p:cNvCxnSpPr>
          <p:nvPr/>
        </p:nvCxnSpPr>
        <p:spPr>
          <a:xfrm>
            <a:off x="6660232" y="2276872"/>
            <a:ext cx="0" cy="3600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" name="Рисунок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513" y="4437112"/>
            <a:ext cx="3034542" cy="201797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133" y="4437112"/>
            <a:ext cx="3248198" cy="215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67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001000" cy="759296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/>
              <a:t>Формы общения.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700808"/>
            <a:ext cx="7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Неформальное</a:t>
            </a:r>
            <a:r>
              <a:rPr lang="ru-RU" dirty="0"/>
              <a:t> - всевозможные личностные контакты людей за пределами официальных отношений (контакты между коллегами во время досуга, между близкими людьми и т. д.).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429000"/>
            <a:ext cx="3721596" cy="24810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527" y="3429001"/>
            <a:ext cx="3308085" cy="248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2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001000" cy="759296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/>
              <a:t>Формы общения.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700808"/>
            <a:ext cx="7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Деловое общение, </a:t>
            </a:r>
            <a:r>
              <a:rPr lang="ru-RU" dirty="0"/>
              <a:t>когда учитывают особенности личности, характера, возраста, настроения собеседника, но интересы дела более значимы, чем возможные личностные расхождения.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068960"/>
            <a:ext cx="4896544" cy="326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54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001000" cy="759296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/>
              <a:t>Формы общения.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485808"/>
            <a:ext cx="7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Светское общение. Суть </a:t>
            </a:r>
            <a:r>
              <a:rPr lang="ru-RU" dirty="0"/>
              <a:t>светского общения в его беспредметности, т. е. люди говорят не то, что думают, а то, что положено говорить в подобных случаях; это общение закрытое, потому что точки зрения людей на тот или иной вопрос не имеют никакого значения и не определяют характера коммуникаций.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068960"/>
            <a:ext cx="4418856" cy="351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52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001000" cy="759296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/>
              <a:t>Формы общения.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485808"/>
            <a:ext cx="7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Ритуальное общение – </a:t>
            </a:r>
            <a:r>
              <a:rPr lang="ru-RU" dirty="0"/>
              <a:t>поддержание определенных норм, ритуалов общения.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429000"/>
            <a:ext cx="4275467" cy="28503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272161"/>
            <a:ext cx="3505572" cy="231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55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001000" cy="759296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/>
              <a:t>Правила общения.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336710"/>
              </p:ext>
            </p:extLst>
          </p:nvPr>
        </p:nvGraphicFramePr>
        <p:xfrm>
          <a:off x="641276" y="1700808"/>
          <a:ext cx="8229600" cy="381000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142128577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81768872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При  общении необходимо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При общении недопустимо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140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Сконцентрироваться на человеке, который обращается к тебе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Отвлекаться.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20877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Обращать внимание не только на слово, но и на звук голоса, мимику, жест, позу и т.д.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Перебивать собеседника.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83818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Не давать оценок.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Говорить только о себе.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5957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Не давать советов.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Давать оценки и советы.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206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36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_2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A200662-0052-4751-B21C-4FA5A6EDB7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работы в группе</Template>
  <TotalTime>218</TotalTime>
  <Words>286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Wingdings</vt:lpstr>
      <vt:lpstr>Wingdings 2</vt:lpstr>
      <vt:lpstr>presentation_2</vt:lpstr>
      <vt:lpstr>Общение</vt:lpstr>
      <vt:lpstr>Попробуем ответить:</vt:lpstr>
      <vt:lpstr>Общение это взаимные деловые и дружеские отношения людей.</vt:lpstr>
      <vt:lpstr>Виды общения. </vt:lpstr>
      <vt:lpstr>Формы общения. </vt:lpstr>
      <vt:lpstr>Формы общения. </vt:lpstr>
      <vt:lpstr>Формы общения. </vt:lpstr>
      <vt:lpstr>Формы общения. </vt:lpstr>
      <vt:lpstr>Правила общения. </vt:lpstr>
      <vt:lpstr>Выводы.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работы в группе</dc:title>
  <dc:creator>Alexei Levchook</dc:creator>
  <cp:keywords/>
  <cp:lastModifiedBy>Alexei Levchook</cp:lastModifiedBy>
  <cp:revision>13</cp:revision>
  <dcterms:created xsi:type="dcterms:W3CDTF">2017-01-31T16:05:22Z</dcterms:created>
  <dcterms:modified xsi:type="dcterms:W3CDTF">2017-02-01T09:04:10Z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TC102282709990</vt:lpwstr>
  </property>
</Properties>
</file>