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97" userDrawn="1">
          <p15:clr>
            <a:srgbClr val="A4A3A4"/>
          </p15:clr>
        </p15:guide>
        <p15:guide id="3" pos="7083" userDrawn="1">
          <p15:clr>
            <a:srgbClr val="A4A3A4"/>
          </p15:clr>
        </p15:guide>
        <p15:guide id="4" orient="horz" pos="40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pos="597"/>
        <p:guide pos="7083"/>
        <p:guide orient="horz" pos="40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14779" y="1122363"/>
            <a:ext cx="6975835" cy="2387600"/>
          </a:xfrm>
        </p:spPr>
        <p:txBody>
          <a:bodyPr anchor="b">
            <a:normAutofit/>
          </a:bodyPr>
          <a:lstStyle>
            <a:lvl1pPr algn="ctr">
              <a:defRPr sz="8000" b="1" baseline="0">
                <a:solidFill>
                  <a:srgbClr val="800000"/>
                </a:solidFill>
                <a:effectLst/>
                <a:latin typeface="Palatino Linotype" panose="02040502050505030304" pitchFamily="18" charset="0"/>
              </a:defRPr>
            </a:lvl1pPr>
          </a:lstStyle>
          <a:p>
            <a:r>
              <a:rPr lang="ru-RU" dirty="0"/>
              <a:t>Хлеб- всему голова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AED0-1893-47D5-B120-96F48BA2AD72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D48-EF74-4653-83F4-6FD56709A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257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AED0-1893-47D5-B120-96F48BA2AD72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D48-EF74-4653-83F4-6FD56709A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44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AED0-1893-47D5-B120-96F48BA2AD72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D48-EF74-4653-83F4-6FD56709A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6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AED0-1893-47D5-B120-96F48BA2AD72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D48-EF74-4653-83F4-6FD56709A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95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AED0-1893-47D5-B120-96F48BA2AD72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D48-EF74-4653-83F4-6FD56709A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26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AED0-1893-47D5-B120-96F48BA2AD72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D48-EF74-4653-83F4-6FD56709A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397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AED0-1893-47D5-B120-96F48BA2AD72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D48-EF74-4653-83F4-6FD56709A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48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AED0-1893-47D5-B120-96F48BA2AD72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D48-EF74-4653-83F4-6FD56709A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77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AED0-1893-47D5-B120-96F48BA2AD72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D48-EF74-4653-83F4-6FD56709A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16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AED0-1893-47D5-B120-96F48BA2AD72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D48-EF74-4653-83F4-6FD56709A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802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AED0-1893-47D5-B120-96F48BA2AD72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D48-EF74-4653-83F4-6FD56709A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118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7AED0-1893-47D5-B120-96F48BA2AD72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F9D48-EF74-4653-83F4-6FD56709A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58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dirty="0"/>
              <a:t>Хлеб всему голова</a:t>
            </a:r>
          </a:p>
        </p:txBody>
      </p:sp>
    </p:spTree>
    <p:extLst>
      <p:ext uri="{BB962C8B-B14F-4D97-AF65-F5344CB8AC3E}">
        <p14:creationId xmlns:p14="http://schemas.microsoft.com/office/powerpoint/2010/main" val="2877092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738" y="455302"/>
            <a:ext cx="10296525" cy="2254342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latin typeface="Garamond" panose="02020404030301010803" pitchFamily="18" charset="0"/>
              </a:rPr>
              <a:t>С древнейших времен к этому продукту человеческого труда - хлебу нашему насущному - люди относились по-особому. Его сравнивали с золотом, солнцем, самой жизнью. Недаром у многих народов в древности хлеб, как солнце и золото, обозначался одним символом - кругом с точкой посередине. Хлеб берегли, в честь хлеба слагали гимны, хлебом встречали самых дорогих гостей.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8" y="3460537"/>
            <a:ext cx="4253436" cy="29561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38" y="3697166"/>
            <a:ext cx="57245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1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rgbClr val="800000"/>
                </a:solidFill>
                <a:latin typeface="Palatino Linotype" panose="02040502050505030304" pitchFamily="18" charset="0"/>
              </a:rPr>
              <a:t>Пословицы и поговорки про хлеб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655483"/>
            <a:ext cx="8791662" cy="3974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latin typeface="Garamond" panose="02020404030301010803" pitchFamily="18" charset="0"/>
                <a:ea typeface="+mj-ea"/>
                <a:cs typeface="+mj-cs"/>
              </a:rPr>
              <a:t>Хлеб везде хорош — и у нас и за морем.</a:t>
            </a:r>
          </a:p>
          <a:p>
            <a:pPr marL="342900" indent="-3429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latin typeface="Garamond" panose="02020404030301010803" pitchFamily="18" charset="0"/>
                <a:ea typeface="+mj-ea"/>
                <a:cs typeface="+mj-cs"/>
              </a:rPr>
              <a:t>Без хлеба нет обеда.</a:t>
            </a:r>
          </a:p>
          <a:p>
            <a:pPr marL="342900" indent="-3429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latin typeface="Garamond" panose="02020404030301010803" pitchFamily="18" charset="0"/>
                <a:ea typeface="+mj-ea"/>
                <a:cs typeface="+mj-cs"/>
              </a:rPr>
              <a:t>Хлеб на стол — и стол престол, а хлеба ни куска — и стол доска.</a:t>
            </a:r>
          </a:p>
          <a:p>
            <a:pPr marL="342900" indent="-3429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latin typeface="Garamond" panose="02020404030301010803" pitchFamily="18" charset="0"/>
                <a:ea typeface="+mj-ea"/>
                <a:cs typeface="+mj-cs"/>
              </a:rPr>
              <a:t>Хлеб сердце человеку укрепит.</a:t>
            </a:r>
          </a:p>
          <a:p>
            <a:pPr marL="342900" indent="-3429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latin typeface="Garamond" panose="02020404030301010803" pitchFamily="18" charset="0"/>
                <a:ea typeface="+mj-ea"/>
                <a:cs typeface="+mj-cs"/>
              </a:rPr>
              <a:t>Без хлеба и медом сыт не будешь.</a:t>
            </a:r>
          </a:p>
          <a:p>
            <a:pPr marL="342900" indent="-3429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latin typeface="Garamond" panose="02020404030301010803" pitchFamily="18" charset="0"/>
                <a:ea typeface="+mj-ea"/>
                <a:cs typeface="+mj-cs"/>
              </a:rPr>
              <a:t>Хлеб бросать — труд не уважать.</a:t>
            </a:r>
          </a:p>
          <a:p>
            <a:pPr marL="342900" indent="-3429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latin typeface="Garamond" panose="02020404030301010803" pitchFamily="18" charset="0"/>
                <a:ea typeface="+mj-ea"/>
                <a:cs typeface="+mj-cs"/>
              </a:rPr>
              <a:t>Хлеб ногами топтать — народу голодать.</a:t>
            </a:r>
          </a:p>
          <a:p>
            <a:pPr marL="342900" indent="-3429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latin typeface="Garamond" panose="02020404030301010803" pitchFamily="18" charset="0"/>
                <a:ea typeface="+mj-ea"/>
                <a:cs typeface="+mj-cs"/>
              </a:rPr>
              <a:t>Хлебом люди не шутят.</a:t>
            </a:r>
          </a:p>
          <a:p>
            <a:pPr marL="342900" indent="-3429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latin typeface="Garamond" panose="02020404030301010803" pitchFamily="18" charset="0"/>
                <a:ea typeface="+mj-ea"/>
                <a:cs typeface="+mj-cs"/>
              </a:rPr>
              <a:t>Пот по спине — так и хлеб на столе.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974" y="3531765"/>
            <a:ext cx="4024617" cy="268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63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rgbClr val="800000"/>
                </a:solidFill>
                <a:latin typeface="Palatino Linotype" panose="02040502050505030304" pitchFamily="18" charset="0"/>
              </a:rPr>
              <a:t>Небольшая викторина: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199" y="1655483"/>
            <a:ext cx="104060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b="1" dirty="0">
                <a:latin typeface="Garamond" panose="02020404030301010803" pitchFamily="18" charset="0"/>
                <a:ea typeface="+mj-ea"/>
                <a:cs typeface="+mj-cs"/>
              </a:rPr>
              <a:t>Про него говорят: «…… - всему голова». </a:t>
            </a:r>
            <a:br>
              <a:rPr lang="ru-RU" sz="2800" b="1" dirty="0">
                <a:latin typeface="Garamond" panose="02020404030301010803" pitchFamily="18" charset="0"/>
                <a:ea typeface="+mj-ea"/>
                <a:cs typeface="+mj-cs"/>
              </a:rPr>
            </a:br>
            <a:br>
              <a:rPr lang="ru-RU" sz="2800" b="1" dirty="0">
                <a:latin typeface="Garamond" panose="02020404030301010803" pitchFamily="18" charset="0"/>
                <a:ea typeface="+mj-ea"/>
                <a:cs typeface="+mj-cs"/>
              </a:rPr>
            </a:br>
            <a:r>
              <a:rPr lang="ru-RU" sz="2800" b="1" dirty="0">
                <a:latin typeface="Garamond" panose="02020404030301010803" pitchFamily="18" charset="0"/>
                <a:ea typeface="+mj-ea"/>
                <a:cs typeface="+mj-cs"/>
              </a:rPr>
              <a:t>После его съедания остается только дырка. Это …………</a:t>
            </a:r>
            <a:br>
              <a:rPr lang="ru-RU" sz="2800" b="1" dirty="0">
                <a:latin typeface="Garamond" panose="02020404030301010803" pitchFamily="18" charset="0"/>
                <a:ea typeface="+mj-ea"/>
                <a:cs typeface="+mj-cs"/>
              </a:rPr>
            </a:br>
            <a:br>
              <a:rPr lang="ru-RU" sz="2800" b="1" dirty="0">
                <a:latin typeface="Garamond" panose="02020404030301010803" pitchFamily="18" charset="0"/>
                <a:ea typeface="+mj-ea"/>
                <a:cs typeface="+mj-cs"/>
              </a:rPr>
            </a:br>
            <a:r>
              <a:rPr lang="ru-RU" sz="2800" b="1" dirty="0">
                <a:latin typeface="Garamond" panose="02020404030301010803" pitchFamily="18" charset="0"/>
                <a:ea typeface="+mj-ea"/>
                <a:cs typeface="+mj-cs"/>
              </a:rPr>
              <a:t>Детская игра, получившая название в честь этого хлеба.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b="1" dirty="0">
                <a:latin typeface="Garamond" panose="02020404030301010803" pitchFamily="18" charset="0"/>
                <a:ea typeface="+mj-ea"/>
                <a:cs typeface="+mj-cs"/>
              </a:rPr>
              <a:t>Им величают именинника. Это ……….</a:t>
            </a:r>
            <a:br>
              <a:rPr lang="ru-RU" sz="2800" b="1" dirty="0">
                <a:latin typeface="Garamond" panose="02020404030301010803" pitchFamily="18" charset="0"/>
                <a:ea typeface="+mj-ea"/>
                <a:cs typeface="+mj-cs"/>
              </a:rPr>
            </a:br>
            <a:br>
              <a:rPr lang="ru-RU" sz="2800" b="1" dirty="0">
                <a:latin typeface="Garamond" panose="02020404030301010803" pitchFamily="18" charset="0"/>
                <a:ea typeface="+mj-ea"/>
                <a:cs typeface="+mj-cs"/>
              </a:rPr>
            </a:br>
            <a:r>
              <a:rPr lang="ru-RU" sz="2800" b="1" dirty="0">
                <a:latin typeface="Garamond" panose="02020404030301010803" pitchFamily="18" charset="0"/>
                <a:ea typeface="+mj-ea"/>
                <a:cs typeface="+mj-cs"/>
              </a:rPr>
              <a:t>Небольшой узкий хлебец в форме полумесяца. Это ……….</a:t>
            </a:r>
            <a:br>
              <a:rPr lang="ru-RU" sz="2800" b="1" dirty="0">
                <a:latin typeface="Garamond" panose="02020404030301010803" pitchFamily="18" charset="0"/>
                <a:ea typeface="+mj-ea"/>
                <a:cs typeface="+mj-cs"/>
              </a:rPr>
            </a:br>
            <a:br>
              <a:rPr lang="ru-RU" sz="2800" b="1" dirty="0">
                <a:latin typeface="Garamond" panose="02020404030301010803" pitchFamily="18" charset="0"/>
                <a:ea typeface="+mj-ea"/>
                <a:cs typeface="+mj-cs"/>
              </a:rPr>
            </a:br>
            <a:r>
              <a:rPr lang="ru-RU" sz="2800" b="1" dirty="0">
                <a:latin typeface="Garamond" panose="02020404030301010803" pitchFamily="18" charset="0"/>
                <a:ea typeface="+mj-ea"/>
                <a:cs typeface="+mj-cs"/>
              </a:rPr>
              <a:t>Гостей встречают …………. и ………..</a:t>
            </a:r>
          </a:p>
        </p:txBody>
      </p:sp>
    </p:spTree>
    <p:extLst>
      <p:ext uri="{BB962C8B-B14F-4D97-AF65-F5344CB8AC3E}">
        <p14:creationId xmlns:p14="http://schemas.microsoft.com/office/powerpoint/2010/main" val="3084623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738" y="348347"/>
            <a:ext cx="10515600" cy="1325563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800000"/>
                </a:solidFill>
                <a:latin typeface="Palatino Linotype" panose="02040502050505030304" pitchFamily="18" charset="0"/>
              </a:rPr>
              <a:t>Небольшая викторина: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7737" y="1745523"/>
            <a:ext cx="100334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Garamond" panose="02020404030301010803" pitchFamily="18" charset="0"/>
                <a:ea typeface="+mj-ea"/>
                <a:cs typeface="+mj-cs"/>
              </a:rPr>
              <a:t>Про него говорят:  «</a:t>
            </a:r>
            <a:r>
              <a:rPr lang="ru-RU" sz="2800" b="1" dirty="0">
                <a:solidFill>
                  <a:srgbClr val="800000"/>
                </a:solidFill>
                <a:latin typeface="Garamond" panose="02020404030301010803" pitchFamily="18" charset="0"/>
                <a:ea typeface="+mj-ea"/>
                <a:cs typeface="+mj-cs"/>
              </a:rPr>
              <a:t>Хлеб</a:t>
            </a:r>
            <a:r>
              <a:rPr lang="ru-RU" sz="2800" b="1" dirty="0">
                <a:latin typeface="Garamond" panose="02020404030301010803" pitchFamily="18" charset="0"/>
                <a:ea typeface="+mj-ea"/>
                <a:cs typeface="+mj-cs"/>
              </a:rPr>
              <a:t> - всему голова». </a:t>
            </a:r>
            <a:br>
              <a:rPr lang="ru-RU" sz="2800" b="1" dirty="0">
                <a:latin typeface="Garamond" panose="02020404030301010803" pitchFamily="18" charset="0"/>
                <a:ea typeface="+mj-ea"/>
                <a:cs typeface="+mj-cs"/>
              </a:rPr>
            </a:br>
            <a:br>
              <a:rPr lang="ru-RU" sz="2800" b="1" dirty="0">
                <a:latin typeface="Garamond" panose="02020404030301010803" pitchFamily="18" charset="0"/>
                <a:ea typeface="+mj-ea"/>
                <a:cs typeface="+mj-cs"/>
              </a:rPr>
            </a:br>
            <a:r>
              <a:rPr lang="ru-RU" sz="2800" b="1" dirty="0">
                <a:latin typeface="Garamond" panose="02020404030301010803" pitchFamily="18" charset="0"/>
                <a:ea typeface="+mj-ea"/>
                <a:cs typeface="+mj-cs"/>
              </a:rPr>
              <a:t>После его съедания остается только дырка. Это </a:t>
            </a:r>
            <a:r>
              <a:rPr lang="ru-RU" sz="2800" b="1" dirty="0">
                <a:solidFill>
                  <a:srgbClr val="800000"/>
                </a:solidFill>
                <a:latin typeface="Garamond" panose="02020404030301010803" pitchFamily="18" charset="0"/>
                <a:ea typeface="+mj-ea"/>
                <a:cs typeface="+mj-cs"/>
              </a:rPr>
              <a:t>бублик</a:t>
            </a:r>
            <a:r>
              <a:rPr lang="ru-RU" sz="2800" b="1" dirty="0">
                <a:latin typeface="Garamond" panose="02020404030301010803" pitchFamily="18" charset="0"/>
                <a:ea typeface="+mj-ea"/>
                <a:cs typeface="+mj-cs"/>
              </a:rPr>
              <a:t>.</a:t>
            </a:r>
            <a:br>
              <a:rPr lang="ru-RU" sz="2800" b="1" dirty="0">
                <a:latin typeface="Garamond" panose="02020404030301010803" pitchFamily="18" charset="0"/>
                <a:ea typeface="+mj-ea"/>
                <a:cs typeface="+mj-cs"/>
              </a:rPr>
            </a:br>
            <a:br>
              <a:rPr lang="ru-RU" sz="2800" b="1" dirty="0">
                <a:latin typeface="Garamond" panose="02020404030301010803" pitchFamily="18" charset="0"/>
                <a:ea typeface="+mj-ea"/>
                <a:cs typeface="+mj-cs"/>
              </a:rPr>
            </a:br>
            <a:r>
              <a:rPr lang="ru-RU" sz="2800" b="1" dirty="0">
                <a:latin typeface="Garamond" panose="02020404030301010803" pitchFamily="18" charset="0"/>
                <a:ea typeface="+mj-ea"/>
                <a:cs typeface="+mj-cs"/>
              </a:rPr>
              <a:t>Детская игра, получившая название в честь этого хлеба. </a:t>
            </a:r>
          </a:p>
          <a:p>
            <a:r>
              <a:rPr lang="ru-RU" sz="2800" b="1" dirty="0">
                <a:latin typeface="Garamond" panose="02020404030301010803" pitchFamily="18" charset="0"/>
                <a:ea typeface="+mj-ea"/>
                <a:cs typeface="+mj-cs"/>
              </a:rPr>
              <a:t>Им величают именинника. </a:t>
            </a:r>
            <a:r>
              <a:rPr lang="ru-RU" sz="2800" b="1" dirty="0">
                <a:solidFill>
                  <a:srgbClr val="800000"/>
                </a:solidFill>
                <a:latin typeface="Garamond" panose="02020404030301010803" pitchFamily="18" charset="0"/>
                <a:ea typeface="+mj-ea"/>
                <a:cs typeface="+mj-cs"/>
              </a:rPr>
              <a:t>Это</a:t>
            </a:r>
            <a:r>
              <a:rPr lang="ru-RU" sz="2800" b="1" dirty="0">
                <a:latin typeface="Garamond" panose="02020404030301010803" pitchFamily="18" charset="0"/>
                <a:ea typeface="+mj-ea"/>
                <a:cs typeface="+mj-cs"/>
              </a:rPr>
              <a:t> каравай.</a:t>
            </a:r>
            <a:br>
              <a:rPr lang="ru-RU" sz="2800" b="1" dirty="0">
                <a:latin typeface="Garamond" panose="02020404030301010803" pitchFamily="18" charset="0"/>
                <a:ea typeface="+mj-ea"/>
                <a:cs typeface="+mj-cs"/>
              </a:rPr>
            </a:br>
            <a:br>
              <a:rPr lang="ru-RU" sz="2800" b="1" dirty="0">
                <a:latin typeface="Garamond" panose="02020404030301010803" pitchFamily="18" charset="0"/>
                <a:ea typeface="+mj-ea"/>
                <a:cs typeface="+mj-cs"/>
              </a:rPr>
            </a:br>
            <a:r>
              <a:rPr lang="ru-RU" sz="2800" b="1" dirty="0">
                <a:latin typeface="Garamond" panose="02020404030301010803" pitchFamily="18" charset="0"/>
                <a:ea typeface="+mj-ea"/>
                <a:cs typeface="+mj-cs"/>
              </a:rPr>
              <a:t>Небольшой узкий хлебец в форме полумесяца. </a:t>
            </a:r>
            <a:r>
              <a:rPr lang="ru-RU" sz="2800" b="1" dirty="0">
                <a:solidFill>
                  <a:srgbClr val="800000"/>
                </a:solidFill>
                <a:latin typeface="Garamond" panose="02020404030301010803" pitchFamily="18" charset="0"/>
                <a:ea typeface="+mj-ea"/>
                <a:cs typeface="+mj-cs"/>
              </a:rPr>
              <a:t>Это</a:t>
            </a:r>
            <a:r>
              <a:rPr lang="ru-RU" sz="2800" b="1" dirty="0">
                <a:latin typeface="Garamond" panose="02020404030301010803" pitchFamily="18" charset="0"/>
                <a:ea typeface="+mj-ea"/>
                <a:cs typeface="+mj-cs"/>
              </a:rPr>
              <a:t> рогалик.</a:t>
            </a:r>
            <a:br>
              <a:rPr lang="ru-RU" sz="2800" b="1" dirty="0">
                <a:latin typeface="Garamond" panose="02020404030301010803" pitchFamily="18" charset="0"/>
                <a:ea typeface="+mj-ea"/>
                <a:cs typeface="+mj-cs"/>
              </a:rPr>
            </a:br>
            <a:br>
              <a:rPr lang="ru-RU" sz="2800" b="1" dirty="0">
                <a:latin typeface="Garamond" panose="02020404030301010803" pitchFamily="18" charset="0"/>
                <a:ea typeface="+mj-ea"/>
                <a:cs typeface="+mj-cs"/>
              </a:rPr>
            </a:br>
            <a:r>
              <a:rPr lang="ru-RU" sz="2800" b="1" dirty="0">
                <a:latin typeface="Garamond" panose="02020404030301010803" pitchFamily="18" charset="0"/>
                <a:ea typeface="+mj-ea"/>
                <a:cs typeface="+mj-cs"/>
              </a:rPr>
              <a:t>Гостей встречают </a:t>
            </a:r>
            <a:r>
              <a:rPr lang="ru-RU" sz="2800" b="1" dirty="0">
                <a:solidFill>
                  <a:srgbClr val="800000"/>
                </a:solidFill>
                <a:latin typeface="Garamond" panose="02020404030301010803" pitchFamily="18" charset="0"/>
                <a:ea typeface="+mj-ea"/>
                <a:cs typeface="+mj-cs"/>
              </a:rPr>
              <a:t>хлебом</a:t>
            </a:r>
            <a:r>
              <a:rPr lang="ru-RU" sz="2800" b="1" dirty="0">
                <a:latin typeface="Garamond" panose="02020404030301010803" pitchFamily="18" charset="0"/>
                <a:ea typeface="+mj-ea"/>
                <a:cs typeface="+mj-cs"/>
              </a:rPr>
              <a:t> и </a:t>
            </a:r>
            <a:r>
              <a:rPr lang="ru-RU" sz="2800" b="1" dirty="0">
                <a:solidFill>
                  <a:srgbClr val="800000"/>
                </a:solidFill>
                <a:latin typeface="Garamond" panose="02020404030301010803" pitchFamily="18" charset="0"/>
                <a:ea typeface="+mj-ea"/>
                <a:cs typeface="+mj-cs"/>
              </a:rPr>
              <a:t>солью</a:t>
            </a:r>
            <a:r>
              <a:rPr lang="ru-RU" sz="2800" b="1" dirty="0">
                <a:latin typeface="Garamond" panose="02020404030301010803" pitchFamily="18" charset="0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8080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738" y="2563040"/>
            <a:ext cx="10515600" cy="1325563"/>
          </a:xfrm>
        </p:spPr>
        <p:txBody>
          <a:bodyPr>
            <a:normAutofit/>
          </a:bodyPr>
          <a:lstStyle/>
          <a:p>
            <a:r>
              <a:rPr lang="ru-RU" sz="6600" b="1" dirty="0">
                <a:solidFill>
                  <a:srgbClr val="800000"/>
                </a:solidFill>
                <a:latin typeface="Garamond" panose="02020404030301010803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70064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738" y="578841"/>
            <a:ext cx="10296525" cy="1455796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latin typeface="Garamond" panose="02020404030301010803" pitchFamily="18" charset="0"/>
              </a:rPr>
              <a:t>Хлеб на Земле появился свыше 15 тысяч лет назад. Именно в те далекие доисторические времена человек впервые стал собирать и культивировать хлебные злаки, которые были предками наших теперешних пшеницы, ржи, овса, ячменя.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71" y="2897361"/>
            <a:ext cx="5027592" cy="351931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8" y="2897361"/>
            <a:ext cx="4219880" cy="351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1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422" y="709073"/>
            <a:ext cx="10422841" cy="1325563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latin typeface="Garamond" panose="02020404030301010803" pitchFamily="18" charset="0"/>
              </a:rPr>
              <a:t>В каменном веке люди ели зерна в сыром виде, а затем научились растирать их между камнями и смешивать с водой. Так появились первые мельничные жернова, первая мука и первый хлеб.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8" y="2644775"/>
            <a:ext cx="5715000" cy="37719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73" y="2698550"/>
            <a:ext cx="3893890" cy="371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7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422" y="709073"/>
            <a:ext cx="10422841" cy="1325563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latin typeface="Garamond" panose="02020404030301010803" pitchFamily="18" charset="0"/>
              </a:rPr>
              <a:t>Первый хлеб был в виде жидкой каши. Археологи точно установили, что прапрабабушкой нашего хлеба была жидкая зерновая каша, которую и сегодня еще употребляют в виде хлебной похлебки в некоторых странах Азии и Африки.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8" y="3187280"/>
            <a:ext cx="4495611" cy="25512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344" y="2952859"/>
            <a:ext cx="4552919" cy="302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37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422" y="868464"/>
            <a:ext cx="10422841" cy="1325563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latin typeface="Garamond" panose="02020404030301010803" pitchFamily="18" charset="0"/>
              </a:rPr>
              <a:t>Первобытные люди питались такой зерновой пищей до тех пор, пока не научились выпекать пресный хлеб в виде лепешек из густой зерновой каши-теста. Эти плотные, не разрыхленные, подгорелые куски зерновой массы мало напоминали наш хлеб, но именно с их появлением началась на земле эпоха хлебопечения.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8" y="3145411"/>
            <a:ext cx="4379271" cy="32712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88" y="3328479"/>
            <a:ext cx="421957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27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738" y="868464"/>
            <a:ext cx="10296525" cy="1325563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latin typeface="Garamond" panose="02020404030301010803" pitchFamily="18" charset="0"/>
              </a:rPr>
              <a:t>5-6 тысячелетий назад древние египтяне овладели искусством разрыхлять тесто путем его брожения, используя  мельчайшие организмы - хлебопекарные дрожжи и молочнокислые бактерии.</a:t>
            </a:r>
            <a:r>
              <a:rPr lang="en-US" sz="2800" b="1" dirty="0">
                <a:latin typeface="Garamond" panose="02020404030301010803" pitchFamily="18" charset="0"/>
              </a:rPr>
              <a:t> </a:t>
            </a:r>
            <a:r>
              <a:rPr lang="ru-RU" sz="2800" b="1" dirty="0">
                <a:latin typeface="Garamond" panose="02020404030301010803" pitchFamily="18" charset="0"/>
              </a:rPr>
              <a:t>Используя чудесную силу крохотных микроорганизмов, древние египетские хлебопеки выпекали большое количество различных видов хлеба.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504" y="3100911"/>
            <a:ext cx="3114675" cy="1914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7738" y="5318620"/>
            <a:ext cx="10296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Garamond" panose="02020404030301010803" pitchFamily="18" charset="0"/>
                <a:ea typeface="+mj-ea"/>
                <a:cs typeface="+mj-cs"/>
              </a:rPr>
              <a:t>Один из древнейших видов хлеба, так называемый хлеб пастухов, выпекавшийся 5 тысяч лет назад</a:t>
            </a:r>
          </a:p>
        </p:txBody>
      </p:sp>
    </p:spTree>
    <p:extLst>
      <p:ext uri="{BB962C8B-B14F-4D97-AF65-F5344CB8AC3E}">
        <p14:creationId xmlns:p14="http://schemas.microsoft.com/office/powerpoint/2010/main" val="4271167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422" y="868464"/>
            <a:ext cx="10422841" cy="1325563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latin typeface="Garamond" panose="02020404030301010803" pitchFamily="18" charset="0"/>
              </a:rPr>
              <a:t>В XI столетии на Руси выпекали кислый, т. е. </a:t>
            </a:r>
            <a:r>
              <a:rPr lang="ru-RU" sz="2800" b="1" dirty="0" err="1">
                <a:latin typeface="Garamond" panose="02020404030301010803" pitchFamily="18" charset="0"/>
              </a:rPr>
              <a:t>сброженный</a:t>
            </a:r>
            <a:r>
              <a:rPr lang="ru-RU" sz="2800" b="1" dirty="0">
                <a:latin typeface="Garamond" panose="02020404030301010803" pitchFamily="18" charset="0"/>
              </a:rPr>
              <a:t> хлеб из ржаной муки. Кроме ржаного хлеба в монастырских пекарнях на Руси выпекали просфоры и хлеб из пшеничной муки, сайки, калачи и другие хлебные изделия.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7738" y="5512636"/>
            <a:ext cx="2986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Garamond" panose="02020404030301010803" pitchFamily="18" charset="0"/>
              </a:rPr>
              <a:t>Просфоры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7" y="3156095"/>
            <a:ext cx="2986699" cy="23744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49267" y="5533140"/>
            <a:ext cx="3294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Garamond" panose="02020404030301010803" pitchFamily="18" charset="0"/>
              </a:rPr>
              <a:t>Сайки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81545" y="5533140"/>
            <a:ext cx="2682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Garamond" panose="02020404030301010803" pitchFamily="18" charset="0"/>
              </a:rPr>
              <a:t>Калач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221" y="3156095"/>
            <a:ext cx="2682967" cy="23744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267" y="3256973"/>
            <a:ext cx="3294996" cy="227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36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422" y="455302"/>
            <a:ext cx="10422841" cy="199397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Garamond" panose="02020404030301010803" pitchFamily="18" charset="0"/>
              </a:rPr>
              <a:t>Когда мы берём в руки хлеб, мы не думаем о тяжёлом труде, вложенном в него.</a:t>
            </a:r>
            <a:br>
              <a:rPr lang="ru-RU" sz="2800" b="1" dirty="0">
                <a:latin typeface="Garamond" panose="02020404030301010803" pitchFamily="18" charset="0"/>
              </a:rPr>
            </a:br>
            <a:r>
              <a:rPr lang="ru-RU" sz="2800" b="1" dirty="0">
                <a:latin typeface="Garamond" panose="02020404030301010803" pitchFamily="18" charset="0"/>
              </a:rPr>
              <a:t>На поле три человека важны это – пахарь, агроном, комбайнёр.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47738" y="5013104"/>
            <a:ext cx="3282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Garamond" panose="02020404030301010803" pitchFamily="18" charset="0"/>
                <a:ea typeface="+mj-ea"/>
                <a:cs typeface="+mj-cs"/>
              </a:rPr>
              <a:t>Пахарь - пашет, засевает и подкармливает семена удобрением.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35753" y="5013104"/>
            <a:ext cx="3408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Garamond" panose="02020404030301010803" pitchFamily="18" charset="0"/>
              </a:rPr>
              <a:t>Комбайнёр – убирает хлеб с полей.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97692" y="4796575"/>
            <a:ext cx="28702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Garamond" panose="02020404030301010803" pitchFamily="18" charset="0"/>
              </a:rPr>
              <a:t>Главная задача агронома – обеспечить высокий урожай. Он наблюдает за всходами пшеницы и обеспечивает борьбу с сорняками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8" y="2637126"/>
            <a:ext cx="3282192" cy="21881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260"/>
          <a:stretch/>
        </p:blipFill>
        <p:spPr>
          <a:xfrm>
            <a:off x="7835753" y="2616909"/>
            <a:ext cx="4085439" cy="2069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692" y="2637126"/>
            <a:ext cx="2870299" cy="190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63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738" y="455302"/>
            <a:ext cx="10296525" cy="2254342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Garamond" panose="02020404030301010803" pitchFamily="18" charset="0"/>
              </a:rPr>
              <a:t>Из зёрнышка пшеницы можно получить около 20 миллиграммов муки первого сорта. Для выпечки одного батона белого хлеба требуется 10 тысяч зёрен.</a:t>
            </a:r>
            <a:br>
              <a:rPr lang="ru-RU" sz="2400" b="1" dirty="0">
                <a:latin typeface="Garamond" panose="02020404030301010803" pitchFamily="18" charset="0"/>
              </a:rPr>
            </a:br>
            <a:r>
              <a:rPr lang="ru-RU" sz="2400" b="1" dirty="0">
                <a:latin typeface="Garamond" panose="02020404030301010803" pitchFamily="18" charset="0"/>
              </a:rPr>
              <a:t>Дальше зерно отправляется на мукомольные заводы, а оттуда муку везут на хлебозаводы и пекарни.</a:t>
            </a:r>
            <a:br>
              <a:rPr lang="ru-RU" sz="2400" b="1" dirty="0">
                <a:latin typeface="Garamond" panose="02020404030301010803" pitchFamily="18" charset="0"/>
              </a:rPr>
            </a:br>
            <a:r>
              <a:rPr lang="ru-RU" sz="2400" b="1" dirty="0">
                <a:latin typeface="Garamond" panose="02020404030301010803" pitchFamily="18" charset="0"/>
              </a:rPr>
              <a:t>Из пекарни на специальных машинах готовый хлеб везут в магазины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8" y="3444201"/>
            <a:ext cx="2955470" cy="20589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007" y="3444201"/>
            <a:ext cx="3103985" cy="2058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798" y="3444201"/>
            <a:ext cx="3088465" cy="205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75689"/>
      </p:ext>
    </p:extLst>
  </p:cSld>
  <p:clrMapOvr>
    <a:masterClrMapping/>
  </p:clrMapOvr>
</p:sld>
</file>

<file path=ppt/theme/theme1.xml><?xml version="1.0" encoding="utf-8"?>
<a:theme xmlns:a="http://schemas.openxmlformats.org/drawingml/2006/main" name="Хлеб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Brush Script M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Хлеб" id="{220BA3E1-607A-419F-8B22-5CCD9E777193}" vid="{C6D01127-376D-4384-8B28-0BD17650CC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Хлеб</Template>
  <TotalTime>493</TotalTime>
  <Words>511</Words>
  <Application>Microsoft Office PowerPoint</Application>
  <PresentationFormat>Широкоэкранный</PresentationFormat>
  <Paragraphs>34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Brush Script MT</vt:lpstr>
      <vt:lpstr>Calibri</vt:lpstr>
      <vt:lpstr>Garamond</vt:lpstr>
      <vt:lpstr>Palatino Linotype</vt:lpstr>
      <vt:lpstr>Хлеб</vt:lpstr>
      <vt:lpstr>Хлеб всему голова</vt:lpstr>
      <vt:lpstr>Хлеб на Земле появился свыше 15 тысяч лет назад. Именно в те далекие доисторические времена человек впервые стал собирать и культивировать хлебные злаки, которые были предками наших теперешних пшеницы, ржи, овса, ячменя. </vt:lpstr>
      <vt:lpstr>В каменном веке люди ели зерна в сыром виде, а затем научились растирать их между камнями и смешивать с водой. Так появились первые мельничные жернова, первая мука и первый хлеб.</vt:lpstr>
      <vt:lpstr>Первый хлеб был в виде жидкой каши. Археологи точно установили, что прапрабабушкой нашего хлеба была жидкая зерновая каша, которую и сегодня еще употребляют в виде хлебной похлебки в некоторых странах Азии и Африки. </vt:lpstr>
      <vt:lpstr>Первобытные люди питались такой зерновой пищей до тех пор, пока не научились выпекать пресный хлеб в виде лепешек из густой зерновой каши-теста. Эти плотные, не разрыхленные, подгорелые куски зерновой массы мало напоминали наш хлеб, но именно с их появлением началась на земле эпоха хлебопечения. </vt:lpstr>
      <vt:lpstr>5-6 тысячелетий назад древние египтяне овладели искусством разрыхлять тесто путем его брожения, используя  мельчайшие организмы - хлебопекарные дрожжи и молочнокислые бактерии. Используя чудесную силу крохотных микроорганизмов, древние египетские хлебопеки выпекали большое количество различных видов хлеба.</vt:lpstr>
      <vt:lpstr>В XI столетии на Руси выпекали кислый, т. е. сброженный хлеб из ржаной муки. Кроме ржаного хлеба в монастырских пекарнях на Руси выпекали просфоры и хлеб из пшеничной муки, сайки, калачи и другие хлебные изделия.</vt:lpstr>
      <vt:lpstr>Когда мы берём в руки хлеб, мы не думаем о тяжёлом труде, вложенном в него. На поле три человека важны это – пахарь, агроном, комбайнёр. </vt:lpstr>
      <vt:lpstr>Из зёрнышка пшеницы можно получить около 20 миллиграммов муки первого сорта. Для выпечки одного батона белого хлеба требуется 10 тысяч зёрен. Дальше зерно отправляется на мукомольные заводы, а оттуда муку везут на хлебозаводы и пекарни. Из пекарни на специальных машинах готовый хлеб везут в магазины</vt:lpstr>
      <vt:lpstr>С древнейших времен к этому продукту человеческого труда - хлебу нашему насущному - люди относились по-особому. Его сравнивали с золотом, солнцем, самой жизнью. Недаром у многих народов в древности хлеб, как солнце и золото, обозначался одним символом - кругом с точкой посередине. Хлеб берегли, в честь хлеба слагали гимны, хлебом встречали самых дорогих гостей. </vt:lpstr>
      <vt:lpstr>Пословицы и поговорки про хлеб</vt:lpstr>
      <vt:lpstr>Небольшая викторина:</vt:lpstr>
      <vt:lpstr>Небольшая викторина: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Alexei Levchook</dc:creator>
  <cp:lastModifiedBy>Alexei Levchook</cp:lastModifiedBy>
  <cp:revision>19</cp:revision>
  <dcterms:created xsi:type="dcterms:W3CDTF">2016-11-15T13:21:44Z</dcterms:created>
  <dcterms:modified xsi:type="dcterms:W3CDTF">2016-11-16T18:11:58Z</dcterms:modified>
</cp:coreProperties>
</file>