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8" r:id="rId12"/>
    <p:sldId id="266" r:id="rId13"/>
    <p:sldId id="267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Garamond" panose="02020404030301010803" pitchFamily="18" charset="0"/>
      <p:regular r:id="rId18"/>
      <p:bold r:id="rId19"/>
      <p: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47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75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800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74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87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497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29" y="0"/>
            <a:ext cx="12341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7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62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5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71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0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138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18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84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3F414-6582-439D-9DA3-500F3FD5FA9A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0B52C-3003-4F98-A440-2BF94B0B90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17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3" r:id="rId4"/>
    <p:sldLayoutId id="2147483662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08302" y="1147530"/>
            <a:ext cx="5495925" cy="2387600"/>
          </a:xfrm>
        </p:spPr>
        <p:txBody>
          <a:bodyPr/>
          <a:lstStyle/>
          <a:p>
            <a:pPr algn="r"/>
            <a:r>
              <a:rPr lang="ru-RU" b="1" dirty="0">
                <a:latin typeface="Garamond" panose="02020404030301010803" pitchFamily="18" charset="0"/>
              </a:rPr>
              <a:t>Леонардо да Винчи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8752" y="4011235"/>
            <a:ext cx="5705475" cy="766762"/>
          </a:xfrm>
        </p:spPr>
        <p:txBody>
          <a:bodyPr>
            <a:noAutofit/>
          </a:bodyPr>
          <a:lstStyle/>
          <a:p>
            <a:pPr algn="r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Счастье достается тому, кто много трудится.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34" y="616762"/>
            <a:ext cx="4269996" cy="55581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020487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4734" y="469783"/>
            <a:ext cx="9697673" cy="207208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Приблизительно в 1482 г. Леонардо был вызван в Милан ко двору герцога </a:t>
            </a:r>
            <a:r>
              <a:rPr lang="ru-RU" dirty="0" err="1"/>
              <a:t>Лодовика</a:t>
            </a:r>
            <a:r>
              <a:rPr lang="ru-RU" dirty="0"/>
              <a:t> Сфорца, в качестве музыканта и импровизатора. За жалование меньшее, чем у придворного карлика, в замке герцога Леонардо исполнял обязанности военного инженера, гидротехника, придворного художника, позднее - архитектора и инженера. Ему было, однако, поручено основать в Милане академию художеств. Для преподавания в этой академии Леонардо да Винчи составил трактаты о живописи, о свете, о тенях, о движении, о теории и практике, о движениях человеческого тела, о пропорциях человеческого тела.</a:t>
            </a:r>
            <a:endParaRPr lang="ru-RU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9732" y="6057509"/>
            <a:ext cx="258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+mj-lt"/>
              </a:rPr>
              <a:t>Лодовико</a:t>
            </a:r>
            <a:r>
              <a:rPr lang="ru-RU" b="1" dirty="0">
                <a:latin typeface="+mj-lt"/>
              </a:rPr>
              <a:t> Сфорца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1737" y="6057509"/>
            <a:ext cx="604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Академия художеств в Милане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18" y="2634463"/>
            <a:ext cx="2692796" cy="34230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38" y="2634463"/>
            <a:ext cx="6040669" cy="34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34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4735" y="469783"/>
            <a:ext cx="9613782" cy="1325461"/>
          </a:xfrm>
        </p:spPr>
        <p:txBody>
          <a:bodyPr>
            <a:normAutofit fontScale="92500"/>
          </a:bodyPr>
          <a:lstStyle/>
          <a:p>
            <a:r>
              <a:rPr lang="ru-RU" dirty="0"/>
              <a:t>Создание произведений искусства невозможно без соблюдения строгих соотношений и пропорций. Они не появляются ниоткуда, их создает сама природа. </a:t>
            </a:r>
            <a:r>
              <a:rPr lang="ru-RU" dirty="0" err="1"/>
              <a:t>Витрувианский</a:t>
            </a:r>
            <a:r>
              <a:rPr lang="ru-RU" dirty="0"/>
              <a:t> человек Леонардо да Винчи является одной из ярких иллюстраций законов гармонии, которой подчиняется вся Вселенная.</a:t>
            </a:r>
            <a:endParaRPr lang="ru-RU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5541" y="6057509"/>
            <a:ext cx="292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Леонардо да Винчи «</a:t>
            </a:r>
            <a:r>
              <a:rPr lang="ru-RU" b="1" dirty="0" err="1">
                <a:latin typeface="+mj-lt"/>
              </a:rPr>
              <a:t>Витрувианский</a:t>
            </a:r>
            <a:r>
              <a:rPr lang="ru-RU" b="1" dirty="0">
                <a:latin typeface="+mj-lt"/>
              </a:rPr>
              <a:t> человек»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41" y="2013358"/>
            <a:ext cx="2926894" cy="3980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4003" y="2013358"/>
            <a:ext cx="59310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Витрувианский</a:t>
            </a:r>
            <a:r>
              <a:rPr lang="ru-RU" b="1" dirty="0"/>
              <a:t> человек</a:t>
            </a:r>
            <a:r>
              <a:rPr lang="ru-RU" dirty="0"/>
              <a:t> - рисунок, созданный Леонардо да Винчи примерно в 1490—1492 годах как иллюстрация для книги, посвящённой трудам античного римского архитектора </a:t>
            </a:r>
            <a:r>
              <a:rPr lang="ru-RU" dirty="0" err="1"/>
              <a:t>Витрувия</a:t>
            </a:r>
            <a:r>
              <a:rPr lang="ru-RU" dirty="0"/>
              <a:t>. Рисунок был создан для определения пропорций (мужского) человеческого тела. Дело в том, что художник верил в некое число «фи», называя его божественным. Он был уверен в присутствии этого числа во всем создаваемом в живой природе. </a:t>
            </a:r>
            <a:r>
              <a:rPr lang="ru-RU" dirty="0" err="1"/>
              <a:t>Витрувианский</a:t>
            </a:r>
            <a:r>
              <a:rPr lang="ru-RU" dirty="0"/>
              <a:t> человек полностью изображен в соответствии с «фи», то есть на рисунке – модель идеального существа.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23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4734" y="469783"/>
            <a:ext cx="9697673" cy="1368253"/>
          </a:xfrm>
        </p:spPr>
        <p:txBody>
          <a:bodyPr>
            <a:normAutofit/>
          </a:bodyPr>
          <a:lstStyle/>
          <a:p>
            <a:r>
              <a:rPr lang="ru-RU" dirty="0"/>
              <a:t>В 1495 герцог </a:t>
            </a:r>
            <a:r>
              <a:rPr lang="ru-RU" dirty="0" err="1"/>
              <a:t>Лодовико</a:t>
            </a:r>
            <a:r>
              <a:rPr lang="ru-RU" dirty="0"/>
              <a:t> Сфорца, заказывает Леонардо фреску «Тайная вечеря» для монастыря Санта-Мария </a:t>
            </a:r>
            <a:r>
              <a:rPr lang="ru-RU" dirty="0" err="1"/>
              <a:t>делле</a:t>
            </a:r>
            <a:r>
              <a:rPr lang="ru-RU" dirty="0"/>
              <a:t> </a:t>
            </a:r>
            <a:r>
              <a:rPr lang="ru-RU" dirty="0" err="1"/>
              <a:t>Грацие</a:t>
            </a:r>
            <a:r>
              <a:rPr lang="ru-RU" dirty="0"/>
              <a:t>. </a:t>
            </a:r>
            <a:endParaRPr lang="ru-RU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854" y="5577218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Леонардо да Винчи «Тайная вечеря»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4" y="1637620"/>
            <a:ext cx="7620000" cy="3819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84734" y="1637620"/>
            <a:ext cx="29648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Это самая большая и единственная сохранившаяся фреска Леонардо. Он взял тот драматичный момент, когда Христос сообщает своим апостолам, что один из них предаст Его, и поставил себе задачей изобразить различие реакций апостолов на эти слова.</a:t>
            </a:r>
          </a:p>
        </p:txBody>
      </p:sp>
    </p:spTree>
    <p:extLst>
      <p:ext uri="{BB962C8B-B14F-4D97-AF65-F5344CB8AC3E}">
        <p14:creationId xmlns:p14="http://schemas.microsoft.com/office/powerpoint/2010/main" val="1914514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075" y="713064"/>
            <a:ext cx="11393055" cy="1057013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В 1499 вторгшиеся в Милан французы свергают Сфорца, и Леонардо возвращается во Флоренцию.</a:t>
            </a:r>
          </a:p>
          <a:p>
            <a:r>
              <a:rPr lang="ru-RU" dirty="0"/>
              <a:t>В 1503 начинает работу над портретом «</a:t>
            </a:r>
            <a:r>
              <a:rPr lang="ru-RU" dirty="0" err="1"/>
              <a:t>Мона</a:t>
            </a:r>
            <a:r>
              <a:rPr lang="ru-RU" dirty="0"/>
              <a:t> Лиза», , супруги богатого флорентийца </a:t>
            </a:r>
            <a:r>
              <a:rPr lang="ru-RU" dirty="0" err="1"/>
              <a:t>Франческо</a:t>
            </a:r>
            <a:r>
              <a:rPr lang="ru-RU" dirty="0"/>
              <a:t> </a:t>
            </a: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Джокондо</a:t>
            </a:r>
            <a:r>
              <a:rPr lang="ru-RU" dirty="0"/>
              <a:t>, который станет одной из самых знаменитых картин в истории живописи.</a:t>
            </a:r>
            <a:endParaRPr lang="ru-RU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243" y="6214781"/>
            <a:ext cx="535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</a:t>
            </a:r>
            <a:r>
              <a:rPr lang="ru-RU" dirty="0" err="1"/>
              <a:t>Мона</a:t>
            </a:r>
            <a:r>
              <a:rPr lang="ru-RU" dirty="0"/>
              <a:t> Лиза» («Джоконда»)</a:t>
            </a:r>
            <a:endParaRPr lang="ru-RU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4180" y="1960245"/>
            <a:ext cx="48152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Выражение «улыбка </a:t>
            </a:r>
            <a:r>
              <a:rPr lang="ru-RU" dirty="0" err="1"/>
              <a:t>Мона</a:t>
            </a:r>
            <a:r>
              <a:rPr lang="ru-RU" dirty="0"/>
              <a:t> Лизы» давно стало нарицательными. Эта знаменитая улыбка сотни раз истолковывалась, обсуждалась и даже воспевалась в популярных песнях. Улыбка </a:t>
            </a:r>
            <a:r>
              <a:rPr lang="ru-RU" dirty="0" err="1"/>
              <a:t>Мона</a:t>
            </a:r>
            <a:r>
              <a:rPr lang="ru-RU" dirty="0"/>
              <a:t> Лизы слегка асимметрична, что и делает ее такой загадочной. Вместе с тем, она прописана так, что невозможно уловить границу перехода между губами и кожей лица. Для достижения этого эффекта Леонардо использовал тончайшие оттенки цвета и прием сфумато (</a:t>
            </a:r>
            <a:r>
              <a:rPr lang="ru-RU" dirty="0"/>
              <a:t>смягчение очертаний фигур и предметов, которое позволяет передать окутывающий их воздух)</a:t>
            </a:r>
            <a:r>
              <a:rPr lang="ru-RU" dirty="0"/>
              <a:t>. </a:t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75" y="1960245"/>
            <a:ext cx="2727763" cy="40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79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075" y="713064"/>
            <a:ext cx="11393055" cy="1057013"/>
          </a:xfrm>
        </p:spPr>
        <p:txBody>
          <a:bodyPr>
            <a:noAutofit/>
          </a:bodyPr>
          <a:lstStyle/>
          <a:p>
            <a:pPr indent="266700" algn="just"/>
            <a:r>
              <a:rPr lang="ru-RU" sz="1800" dirty="0"/>
              <a:t>В 1516 году Леонардо принял приглашение французского короля и поселился в его замке </a:t>
            </a:r>
            <a:r>
              <a:rPr lang="ru-RU" sz="1800" dirty="0" err="1"/>
              <a:t>Кло</a:t>
            </a:r>
            <a:r>
              <a:rPr lang="ru-RU" sz="1800" dirty="0"/>
              <a:t>-Люсе. Во Франции Леонардо почти не рисовал, но мастерски занимался организацией придворных празднеств, планированием нового дворца в </a:t>
            </a:r>
            <a:r>
              <a:rPr lang="ru-RU" sz="1800" dirty="0" err="1"/>
              <a:t>Роморантане</a:t>
            </a:r>
            <a:r>
              <a:rPr lang="ru-RU" sz="1800" dirty="0"/>
              <a:t> при задуманном изменении речного русла, проектом канала между Луарой и </a:t>
            </a:r>
            <a:r>
              <a:rPr lang="ru-RU" sz="1800" dirty="0" err="1"/>
              <a:t>Соной</a:t>
            </a:r>
            <a:r>
              <a:rPr lang="ru-RU" sz="1800" dirty="0"/>
              <a:t>, главной </a:t>
            </a:r>
            <a:r>
              <a:rPr lang="ru-RU" sz="1800" dirty="0" err="1"/>
              <a:t>двухзаходной</a:t>
            </a:r>
            <a:r>
              <a:rPr lang="ru-RU" sz="1800" dirty="0"/>
              <a:t> спиральной лестницей в замке </a:t>
            </a:r>
            <a:r>
              <a:rPr lang="ru-RU" sz="1800" dirty="0" err="1"/>
              <a:t>Шамбор</a:t>
            </a:r>
            <a:r>
              <a:rPr lang="ru-RU" sz="18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620" y="5937059"/>
            <a:ext cx="454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Лестница в замке </a:t>
            </a:r>
            <a:r>
              <a:rPr lang="ru-RU" dirty="0" err="1"/>
              <a:t>Шамбор</a:t>
            </a:r>
            <a:endParaRPr lang="ru-RU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3689" y="5198395"/>
            <a:ext cx="4815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каждый спиральный марш есть свой вход. Человек, поднимающийся по "своей" спирали, может увидеть идущего по другой только сквозь небольшие окна, но встретиться друг с другом они не смогут.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0" y="2205000"/>
            <a:ext cx="4542278" cy="34067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93" y="2288890"/>
            <a:ext cx="40100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51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075" y="713064"/>
            <a:ext cx="11393055" cy="1057013"/>
          </a:xfrm>
        </p:spPr>
        <p:txBody>
          <a:bodyPr>
            <a:noAutofit/>
          </a:bodyPr>
          <a:lstStyle/>
          <a:p>
            <a:pPr indent="266700" algn="just"/>
            <a:r>
              <a:rPr lang="ru-RU" sz="1800" dirty="0"/>
              <a:t>За два года до смерти у мастера онемела правая рука, и он с трудом передвигался без посторонней помощи. Третий год жизни в </a:t>
            </a:r>
            <a:r>
              <a:rPr lang="ru-RU" sz="1800" dirty="0" err="1"/>
              <a:t>Амбуазе</a:t>
            </a:r>
            <a:r>
              <a:rPr lang="ru-RU" sz="1800" dirty="0"/>
              <a:t> Леонардо провёл в постели. 23 апреля 1519 года он оставил завещание, а 2 мая, на 68-м году жизни, скончался в окружении учеников и своих шедевров в замке </a:t>
            </a:r>
            <a:r>
              <a:rPr lang="ru-RU" sz="1800" dirty="0" err="1"/>
              <a:t>Кло</a:t>
            </a:r>
            <a:r>
              <a:rPr lang="ru-RU" sz="1800" dirty="0"/>
              <a:t>-Люсе. По легенде, да Винчи умер на руках короля Франциска I, своего близкого друга. Эта малодостоверная, но распространённая во Франции легенда, нашла отражение в полотнах </a:t>
            </a:r>
            <a:r>
              <a:rPr lang="ru-RU" sz="1800" dirty="0" err="1"/>
              <a:t>Энгра</a:t>
            </a:r>
            <a:r>
              <a:rPr lang="ru-RU" sz="1800" dirty="0"/>
              <a:t>, </a:t>
            </a:r>
            <a:r>
              <a:rPr lang="ru-RU" sz="1800" dirty="0" err="1"/>
              <a:t>Ангелики</a:t>
            </a:r>
            <a:r>
              <a:rPr lang="ru-RU" sz="1800" dirty="0"/>
              <a:t> Кауфман и многих других живописцев.</a:t>
            </a:r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70133" y="5937059"/>
            <a:ext cx="544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Замок </a:t>
            </a:r>
            <a:r>
              <a:rPr lang="ru-RU" dirty="0" err="1"/>
              <a:t>Кло</a:t>
            </a:r>
            <a:r>
              <a:rPr lang="ru-RU" dirty="0"/>
              <a:t>-Люсе</a:t>
            </a:r>
            <a:endParaRPr lang="ru-RU" b="1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3" y="2305258"/>
            <a:ext cx="5444105" cy="3493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74" y="2307240"/>
            <a:ext cx="4457004" cy="34913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7302" y="5947214"/>
            <a:ext cx="3926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Энгр</a:t>
            </a:r>
            <a:r>
              <a:rPr lang="ru-RU" dirty="0"/>
              <a:t> «Франциск I при смерти Леонардо да Винчи»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148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214693"/>
            <a:ext cx="9144000" cy="1295269"/>
          </a:xfrm>
        </p:spPr>
        <p:txBody>
          <a:bodyPr/>
          <a:lstStyle/>
          <a:p>
            <a:r>
              <a:rPr lang="ru-RU" dirty="0">
                <a:latin typeface="+mn-lt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32411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86561"/>
            <a:ext cx="8366620" cy="171974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Garamond" panose="02020404030301010803" pitchFamily="18" charset="0"/>
              </a:rPr>
              <a:t>Леонардо Да Винчи </a:t>
            </a:r>
            <a:br>
              <a:rPr lang="ru-RU" b="1" dirty="0">
                <a:latin typeface="Garamond" panose="02020404030301010803" pitchFamily="18" charset="0"/>
              </a:rPr>
            </a:br>
            <a:r>
              <a:rPr lang="ru-RU" b="1" dirty="0">
                <a:latin typeface="Garamond" panose="02020404030301010803" pitchFamily="18" charset="0"/>
              </a:rPr>
              <a:t>(1452-1519)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7014" y="2360467"/>
            <a:ext cx="9563448" cy="165576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истории человечества нелегко найти другую столь же гениальную личность, как основатель искусства Высокого Возрождения Леонардо Да Винчи. Живописец, инженер, механик, плотник, музыкант, математик, патологоанатом, изобретатель - вот далеко не полный перечень граней универсального гения. Окруженный легендами еще при жизни, великий Леонардо - символ безграничных устремлений человеческого разума.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33" y="4103278"/>
            <a:ext cx="5217953" cy="23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6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8959" y="691058"/>
            <a:ext cx="9563448" cy="1655762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latin typeface="+mj-lt"/>
              </a:rPr>
              <a:t>Леонардо да Винчи родился 15 апреля 1452 года </a:t>
            </a:r>
            <a:r>
              <a:rPr lang="ru-RU" dirty="0"/>
              <a:t>в селении </a:t>
            </a:r>
            <a:r>
              <a:rPr lang="ru-RU" dirty="0" err="1"/>
              <a:t>Анкиано</a:t>
            </a:r>
            <a:r>
              <a:rPr lang="ru-RU" dirty="0"/>
              <a:t> близ небольшого городка Винчи, недалеко от Флоренции.</a:t>
            </a:r>
            <a:r>
              <a:rPr lang="ru-RU" b="1" dirty="0">
                <a:latin typeface="+mj-lt"/>
              </a:rPr>
              <a:t> Его родителями были 25-летний нотариус Пьеро и его возлюбленная, крестьянка Катерина. Первые годы жизни Леонардо провел вместе с матерью. Его отец вскоре женился на богатой и знатной девушке, но этот брак оказался бездетным, и Пьеро забрал своего трехлетнего сына на воспитание. Разлученный с матерью Леонардо всю жизнь пытался воссоздать ее образ в своих шедеврах.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87" y="2346820"/>
            <a:ext cx="4882392" cy="33607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9487" y="5931016"/>
            <a:ext cx="48823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+mj-lt"/>
              </a:rPr>
              <a:t>Дом, в котором Леонардо жил в детстве.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4304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8959" y="808504"/>
            <a:ext cx="9563448" cy="1655762"/>
          </a:xfrm>
        </p:spPr>
        <p:txBody>
          <a:bodyPr>
            <a:normAutofit fontScale="92500"/>
          </a:bodyPr>
          <a:lstStyle/>
          <a:p>
            <a:r>
              <a:rPr lang="ru-RU" b="1" dirty="0">
                <a:latin typeface="+mj-lt"/>
              </a:rPr>
              <a:t>Леонардо прижился в отцовском доме очень легко. Он был очаровательным ребенком: красивым, спокойным и очень милым. Его дед и бездетная мачеха не чаяли в нем души. Детство Леонардо протекало среди чудесной природы. Он любил бродить по горам, любоваться живописными пейзажами и наблюдать за животными. С детства воспитывались в нем чувства и ум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08" y="3008501"/>
            <a:ext cx="63055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67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8959" y="808504"/>
            <a:ext cx="9563448" cy="165576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latin typeface="+mj-lt"/>
              </a:rPr>
              <a:t>Способности Леонардо к рисованию и математике начали проявляться еще в детстве. Отец Леонардо понял, что задумчивый и тихий мальчик вряд ли сможет продолжить семейное дело, став нотариусом. Он собрал рисунки сына и показал их своему давнему приятелю – флорентийскому художнику </a:t>
            </a:r>
            <a:r>
              <a:rPr lang="ru-RU" b="1" dirty="0" err="1">
                <a:latin typeface="+mj-lt"/>
              </a:rPr>
              <a:t>Андреа</a:t>
            </a:r>
            <a:r>
              <a:rPr lang="ru-RU" b="1" dirty="0">
                <a:latin typeface="+mj-lt"/>
              </a:rPr>
              <a:t> </a:t>
            </a:r>
            <a:r>
              <a:rPr lang="ru-RU" b="1" dirty="0" err="1">
                <a:latin typeface="+mj-lt"/>
              </a:rPr>
              <a:t>Вероккьо</a:t>
            </a:r>
            <a:r>
              <a:rPr lang="ru-RU" b="1" dirty="0">
                <a:latin typeface="+mj-lt"/>
              </a:rPr>
              <a:t>. Последний пришел в восторг от увиденного и взял 14 летнего Леонардо себе в ученики.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32" y="2525085"/>
            <a:ext cx="2586984" cy="34518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44" y="2525085"/>
            <a:ext cx="5002734" cy="3451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9732" y="6057509"/>
            <a:ext cx="258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+mj-lt"/>
              </a:rPr>
              <a:t>Андреа</a:t>
            </a:r>
            <a:r>
              <a:rPr lang="ru-RU" b="1" dirty="0">
                <a:latin typeface="+mj-lt"/>
              </a:rPr>
              <a:t> </a:t>
            </a:r>
            <a:r>
              <a:rPr lang="ru-RU" b="1" dirty="0" err="1">
                <a:latin typeface="+mj-lt"/>
              </a:rPr>
              <a:t>Вероккьо</a:t>
            </a:r>
            <a:endParaRPr lang="ru-RU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6044" y="6057509"/>
            <a:ext cx="5002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Филип Галле «Мастерская художников»</a:t>
            </a:r>
          </a:p>
        </p:txBody>
      </p:sp>
    </p:spTree>
    <p:extLst>
      <p:ext uri="{BB962C8B-B14F-4D97-AF65-F5344CB8AC3E}">
        <p14:creationId xmlns:p14="http://schemas.microsoft.com/office/powerpoint/2010/main" val="2784334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47960" y="958065"/>
            <a:ext cx="3800214" cy="461364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b="1" dirty="0">
                <a:latin typeface="+mj-lt"/>
              </a:rPr>
              <a:t>В мастерской </a:t>
            </a:r>
            <a:r>
              <a:rPr lang="ru-RU" b="1" dirty="0" err="1">
                <a:latin typeface="+mj-lt"/>
              </a:rPr>
              <a:t>Вероккьо</a:t>
            </a:r>
            <a:r>
              <a:rPr lang="ru-RU" b="1" dirty="0">
                <a:latin typeface="+mj-lt"/>
              </a:rPr>
              <a:t> юный Леонардо занимался </a:t>
            </a:r>
            <a:r>
              <a:rPr lang="ru-RU" dirty="0"/>
              <a:t>рисованием, скульптурой и моделированием. Вместе с ним обучение проходили такие великие мастера как </a:t>
            </a:r>
            <a:r>
              <a:rPr lang="ru-RU" dirty="0" err="1"/>
              <a:t>Перуджино</a:t>
            </a:r>
            <a:r>
              <a:rPr lang="ru-RU" dirty="0"/>
              <a:t>, Лоренцо </a:t>
            </a:r>
            <a:r>
              <a:rPr lang="ru-RU" dirty="0" err="1"/>
              <a:t>ди</a:t>
            </a:r>
            <a:r>
              <a:rPr lang="ru-RU" dirty="0"/>
              <a:t> </a:t>
            </a:r>
            <a:r>
              <a:rPr lang="ru-RU" dirty="0" err="1"/>
              <a:t>Креди</a:t>
            </a:r>
            <a:r>
              <a:rPr lang="ru-RU" dirty="0"/>
              <a:t>, </a:t>
            </a:r>
            <a:r>
              <a:rPr lang="ru-RU" dirty="0" err="1"/>
              <a:t>Аньоло</a:t>
            </a:r>
            <a:r>
              <a:rPr lang="ru-RU" dirty="0"/>
              <a:t> </a:t>
            </a:r>
            <a:r>
              <a:rPr lang="ru-RU" dirty="0" err="1"/>
              <a:t>ди</a:t>
            </a:r>
            <a:r>
              <a:rPr lang="ru-RU" dirty="0"/>
              <a:t> Поло, работал Боттичелли. </a:t>
            </a:r>
            <a:r>
              <a:rPr lang="ru-RU" dirty="0" err="1"/>
              <a:t>Андреа</a:t>
            </a:r>
            <a:r>
              <a:rPr lang="ru-RU" dirty="0"/>
              <a:t> </a:t>
            </a:r>
            <a:r>
              <a:rPr lang="ru-RU" dirty="0" err="1"/>
              <a:t>Вероккьо</a:t>
            </a:r>
            <a:r>
              <a:rPr lang="ru-RU" dirty="0"/>
              <a:t> нередко позволял своим ученикам принимать участие в его собственных работах. В картине учителя «Крещение Христа» фигура одухотворенного белокурого ангела принадлежит кисти молодого Леонардо</a:t>
            </a:r>
            <a:endParaRPr lang="ru-RU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1619" y="5372244"/>
            <a:ext cx="384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+mj-lt"/>
              </a:rPr>
              <a:t>Андреа</a:t>
            </a:r>
            <a:r>
              <a:rPr lang="ru-RU" b="1" dirty="0">
                <a:latin typeface="+mj-lt"/>
              </a:rPr>
              <a:t> </a:t>
            </a:r>
            <a:r>
              <a:rPr lang="ru-RU" b="1" dirty="0" err="1">
                <a:latin typeface="+mj-lt"/>
              </a:rPr>
              <a:t>Вероккьо</a:t>
            </a:r>
            <a:r>
              <a:rPr lang="ru-RU" b="1" dirty="0">
                <a:latin typeface="+mj-lt"/>
              </a:rPr>
              <a:t> «Крещение Христа»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844" y="5372244"/>
            <a:ext cx="250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Ангел, принадлежащий кисти Леонардо да Винчи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20" y="619530"/>
            <a:ext cx="3845841" cy="4582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2" y="2442597"/>
            <a:ext cx="1287389" cy="27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59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14404" y="993163"/>
            <a:ext cx="4237903" cy="414089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dirty="0"/>
              <a:t>Верроккьо слыл непревзойденным декоратором и режиссёром придворных празднеств. Эти практические навыки, воспринятые от учителя, пригодились Леонардо в будущем. Предание гласит, что одним из самых ярких итогов духовного союза ученика и учителя стала скульптура Давида, для которой позировал молодой Леонардо. На лице бронзового Давида играет своеобразная полуулыбка, ставшая впоследствии отличительной особенностью стиля Леонардо да Винчи.</a:t>
            </a:r>
            <a:endParaRPr lang="ru-RU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336" y="5590358"/>
            <a:ext cx="629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+mj-lt"/>
              </a:rPr>
              <a:t>Андреа</a:t>
            </a:r>
            <a:r>
              <a:rPr lang="ru-RU" b="1" dirty="0">
                <a:latin typeface="+mj-lt"/>
              </a:rPr>
              <a:t> </a:t>
            </a:r>
            <a:r>
              <a:rPr lang="ru-RU" b="1" dirty="0" err="1">
                <a:latin typeface="+mj-lt"/>
              </a:rPr>
              <a:t>Вероккьо</a:t>
            </a:r>
            <a:r>
              <a:rPr lang="ru-RU" b="1" dirty="0">
                <a:latin typeface="+mj-lt"/>
              </a:rPr>
              <a:t> «Давид»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651" y="993163"/>
            <a:ext cx="3484997" cy="4385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6" y="993163"/>
            <a:ext cx="1957449" cy="437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48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675" y="582104"/>
            <a:ext cx="11190914" cy="209029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dirty="0"/>
              <a:t>В 1473 году в возрасте 20 лет Леонардо да Винчи получает квалификацию мастера в Гильдии Святого Луки.</a:t>
            </a:r>
          </a:p>
          <a:p>
            <a:pPr algn="l"/>
            <a:r>
              <a:rPr lang="ru-RU" b="1" dirty="0"/>
              <a:t>Гильдия Святого Луки</a:t>
            </a:r>
            <a:r>
              <a:rPr lang="ru-RU" dirty="0"/>
              <a:t> — цеховые объединения художников, скульпторов и печатников, получившие распространение с XV века в низовьях Рейна и Нидерландах.</a:t>
            </a:r>
          </a:p>
          <a:p>
            <a:pPr algn="l"/>
            <a:r>
              <a:rPr lang="ru-RU" dirty="0"/>
              <a:t>Во времена экономической нестабильности членство в гильдии обеспечивало художникам определённую уверенность. Оно гарантировало продвижение местных художников и исключало конкуренцию. Кроме этого гильдия являлась своего рода социальной защитой, например, на случай нужды и болезни.</a:t>
            </a:r>
            <a:endParaRPr lang="ru-RU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3918" y="6253088"/>
            <a:ext cx="629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Автор: </a:t>
            </a:r>
            <a:r>
              <a:rPr lang="en-US" b="1" dirty="0">
                <a:latin typeface="+mj-lt"/>
              </a:rPr>
              <a:t>Jan de Bray</a:t>
            </a:r>
            <a:r>
              <a:rPr lang="ru-RU" b="1" dirty="0">
                <a:latin typeface="+mj-lt"/>
              </a:rPr>
              <a:t> «</a:t>
            </a:r>
            <a:r>
              <a:rPr lang="ru-RU" dirty="0"/>
              <a:t>Члены управления Гильдии Святого Луки»</a:t>
            </a:r>
            <a:endParaRPr lang="ru-RU" b="1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08" y="2772337"/>
            <a:ext cx="4784171" cy="338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34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675" y="582104"/>
            <a:ext cx="11190914" cy="919525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dirty="0"/>
              <a:t>Собственную мастерскую во Флоренции Леонардо да Винчи открыл между 1476 и 1478 годами. В 1481 году монахи монастыря Сан </a:t>
            </a:r>
            <a:r>
              <a:rPr lang="ru-RU" dirty="0" err="1"/>
              <a:t>Донато</a:t>
            </a:r>
            <a:r>
              <a:rPr lang="ru-RU" dirty="0"/>
              <a:t> во Флоренции заказали Леонардо алтарный образ с изображением «Поклонения волхвов», который он не закончил в связи с отъездом в Милан. </a:t>
            </a:r>
            <a:endParaRPr lang="ru-RU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5117" y="5613374"/>
            <a:ext cx="3920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«Поклонение волхвов» Леонардо да Винчи, 1481 г., галерея Уффици, Флоренция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8" y="1710842"/>
            <a:ext cx="3920105" cy="37698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63362" y="1710842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Произведение представляет собой подмалевок, который так и не был исполнен в цвете. В нем применен совершенно новый композиционный прием, особенно смелый для этой эпохи: фигуры участников этого необыкновенного события как бы вращаются вокруг хрупкой Мадонны, окутанной воздухом, словно невидимой стеной отделяющим её от других персонажей. </a:t>
            </a:r>
            <a:br>
              <a:rPr lang="ru-RU" dirty="0"/>
            </a:br>
            <a:r>
              <a:rPr lang="ru-RU" dirty="0"/>
              <a:t>Слева на руинах возрождается природа и деятельная жизнь, в центре поднимаются к небу лестницы, символ единения, справа- яростная битва: жизнь и смерть оспаривают друг у друга поле сражения. И среди руин прошлого, арок и лестниц глубоко уходят в землю корни деревьев, возрождающих природу.</a:t>
            </a:r>
          </a:p>
        </p:txBody>
      </p:sp>
    </p:spTree>
    <p:extLst>
      <p:ext uri="{BB962C8B-B14F-4D97-AF65-F5344CB8AC3E}">
        <p14:creationId xmlns:p14="http://schemas.microsoft.com/office/powerpoint/2010/main" val="24983617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gendarnyy_leonardo1.potx" id="{4F38CF1C-72E2-4A23-9C86-BB3640828811}" vid="{65B20B70-6C03-4FFD-8DBD-50DCD4FC8E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</TotalTime>
  <Words>1075</Words>
  <Application>Microsoft Office PowerPoint</Application>
  <PresentationFormat>Широкоэкранный</PresentationFormat>
  <Paragraphs>42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Garamond</vt:lpstr>
      <vt:lpstr>Calibri Light</vt:lpstr>
      <vt:lpstr>Calibri</vt:lpstr>
      <vt:lpstr>Arial</vt:lpstr>
      <vt:lpstr>Тема Office</vt:lpstr>
      <vt:lpstr>Леонардо да Винчи</vt:lpstr>
      <vt:lpstr>Леонардо Да Винчи  (1452-1519)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Alexei Levchook</dc:creator>
  <cp:lastModifiedBy>Alexei Levchook</cp:lastModifiedBy>
  <cp:revision>46</cp:revision>
  <dcterms:created xsi:type="dcterms:W3CDTF">2016-11-30T15:43:01Z</dcterms:created>
  <dcterms:modified xsi:type="dcterms:W3CDTF">2016-12-05T15:08:17Z</dcterms:modified>
</cp:coreProperties>
</file>