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15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3906-519B-4643-9A52-1065A43CD4E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FD237-ABCA-4CB5-B510-150C67617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10/24/2016 9:18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681913" cy="1523495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Мох </a:t>
            </a:r>
            <a:r>
              <a:rPr lang="ru-RU" dirty="0" err="1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Сплахнум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Сплахнум</a:t>
            </a:r>
            <a:r>
              <a:rPr lang="ru-RU" sz="2800" dirty="0">
                <a:effectLst/>
              </a:rPr>
              <a:t> желтый— </a:t>
            </a:r>
            <a:r>
              <a:rPr lang="en-US" sz="2800" dirty="0" err="1">
                <a:effectLst/>
              </a:rPr>
              <a:t>Splachnum</a:t>
            </a:r>
            <a:r>
              <a:rPr lang="en-US" sz="2800" dirty="0">
                <a:effectLst/>
              </a:rPr>
              <a:t> luteum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14908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>
                <a:solidFill>
                  <a:srgbClr val="FFFF00"/>
                </a:solidFill>
              </a:rPr>
              <a:t>Евразии</a:t>
            </a:r>
            <a:r>
              <a:rPr lang="ru-RU" dirty="0"/>
              <a:t> за пределами </a:t>
            </a:r>
            <a:r>
              <a:rPr lang="ru-RU" dirty="0">
                <a:solidFill>
                  <a:srgbClr val="FFFF00"/>
                </a:solidFill>
              </a:rPr>
              <a:t>России</a:t>
            </a:r>
            <a:r>
              <a:rPr lang="ru-RU" dirty="0"/>
              <a:t> встречается в </a:t>
            </a:r>
            <a:r>
              <a:rPr lang="ru-RU" dirty="0">
                <a:solidFill>
                  <a:srgbClr val="FFFF00"/>
                </a:solidFill>
              </a:rPr>
              <a:t>Европе</a:t>
            </a:r>
            <a:r>
              <a:rPr lang="ru-RU" dirty="0"/>
              <a:t> только на </a:t>
            </a:r>
            <a:r>
              <a:rPr lang="ru-RU" dirty="0">
                <a:solidFill>
                  <a:srgbClr val="FFFF00"/>
                </a:solidFill>
              </a:rPr>
              <a:t>Скандинавском полуострове</a:t>
            </a:r>
            <a:r>
              <a:rPr lang="ru-RU" dirty="0"/>
              <a:t>, в </a:t>
            </a:r>
            <a:r>
              <a:rPr lang="ru-RU" dirty="0">
                <a:solidFill>
                  <a:srgbClr val="FFFF00"/>
                </a:solidFill>
              </a:rPr>
              <a:t>Азии</a:t>
            </a:r>
            <a:r>
              <a:rPr lang="ru-RU" dirty="0"/>
              <a:t> – в </a:t>
            </a:r>
            <a:r>
              <a:rPr lang="ru-RU" dirty="0">
                <a:solidFill>
                  <a:srgbClr val="FFFF00"/>
                </a:solidFill>
              </a:rPr>
              <a:t>Монголии</a:t>
            </a:r>
            <a:r>
              <a:rPr lang="ru-RU" dirty="0"/>
              <a:t> и на северо-востоке </a:t>
            </a:r>
            <a:r>
              <a:rPr lang="ru-RU" dirty="0">
                <a:solidFill>
                  <a:srgbClr val="FFFF00"/>
                </a:solidFill>
              </a:rPr>
              <a:t>Китая</a:t>
            </a:r>
            <a:r>
              <a:rPr lang="ru-RU" dirty="0"/>
              <a:t>; в Северной Америке – на </a:t>
            </a:r>
            <a:r>
              <a:rPr lang="ru-RU" dirty="0">
                <a:solidFill>
                  <a:srgbClr val="FFFF00"/>
                </a:solidFill>
              </a:rPr>
              <a:t>Аляске и в Канаде</a:t>
            </a:r>
            <a:r>
              <a:rPr lang="ru-RU" dirty="0"/>
              <a:t>. В </a:t>
            </a:r>
            <a:r>
              <a:rPr lang="ru-RU" dirty="0">
                <a:solidFill>
                  <a:srgbClr val="FFFF00"/>
                </a:solidFill>
              </a:rPr>
              <a:t>России</a:t>
            </a:r>
            <a:r>
              <a:rPr lang="ru-RU" dirty="0"/>
              <a:t> местами довольно обычен на </a:t>
            </a:r>
            <a:r>
              <a:rPr lang="ru-RU" dirty="0">
                <a:solidFill>
                  <a:srgbClr val="FFFF00"/>
                </a:solidFill>
              </a:rPr>
              <a:t>Кольском полуострове и в Карелии</a:t>
            </a:r>
            <a:r>
              <a:rPr lang="ru-RU" dirty="0"/>
              <a:t>, отдельные находки есть на юг до </a:t>
            </a:r>
            <a:r>
              <a:rPr lang="ru-RU" dirty="0">
                <a:solidFill>
                  <a:srgbClr val="FFFF00"/>
                </a:solidFill>
              </a:rPr>
              <a:t>Ленинградской и Вологодской областей</a:t>
            </a:r>
            <a:r>
              <a:rPr lang="ru-RU" dirty="0"/>
              <a:t>, в </a:t>
            </a:r>
            <a:r>
              <a:rPr lang="ru-RU" dirty="0">
                <a:solidFill>
                  <a:srgbClr val="FFFF00"/>
                </a:solidFill>
              </a:rPr>
              <a:t>Сибири</a:t>
            </a:r>
            <a:r>
              <a:rPr lang="ru-RU" dirty="0"/>
              <a:t> распространен широко в таежной зоне (сравнительно нередок в Якутии и</a:t>
            </a:r>
          </a:p>
          <a:p>
            <a:pPr algn="just"/>
            <a:r>
              <a:rPr lang="ru-RU" dirty="0"/>
              <a:t>Красноярском крае), изредка заходя в </a:t>
            </a:r>
            <a:r>
              <a:rPr lang="ru-RU" dirty="0">
                <a:solidFill>
                  <a:srgbClr val="FFFF00"/>
                </a:solidFill>
              </a:rPr>
              <a:t>Арктику</a:t>
            </a:r>
            <a:r>
              <a:rPr lang="ru-RU" dirty="0"/>
              <a:t> и горы юга </a:t>
            </a:r>
            <a:r>
              <a:rPr lang="ru-RU" dirty="0">
                <a:solidFill>
                  <a:srgbClr val="FFFF00"/>
                </a:solidFill>
              </a:rPr>
              <a:t>Сибири</a:t>
            </a:r>
            <a:r>
              <a:rPr lang="ru-RU" dirty="0"/>
              <a:t>. Растет чаще всего на экскрементах северного оленя и </a:t>
            </a:r>
            <a:r>
              <a:rPr lang="ru-RU" dirty="0" err="1"/>
              <a:t>коров</a:t>
            </a:r>
            <a:r>
              <a:rPr lang="ru-RU" dirty="0"/>
              <a:t>, в сырых лесах и на болотах.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6" y="792765"/>
            <a:ext cx="4242048" cy="31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7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382000" cy="664797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43077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Мхи – одни из самых древнейших растений на Земле Отдел Моховидные объединяет большую группу высших растений, которая насчитывает около 25 000 видов. Из них всего лишь 1 500 видов растут на территории нашей страны. Подсчеты приблизительны, так как до сих пор не изучены очень большие участки тропических лесов. Существует даже отдельная наука, которая занимается изучением мхов – бриология.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81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Спла́хнум</a:t>
            </a:r>
            <a:r>
              <a:rPr lang="ru-RU" dirty="0"/>
              <a:t>, или </a:t>
            </a:r>
            <a:r>
              <a:rPr lang="ru-RU" b="1" dirty="0" err="1"/>
              <a:t>Сплахн</a:t>
            </a:r>
            <a:r>
              <a:rPr lang="ru-RU" dirty="0"/>
              <a:t> (</a:t>
            </a:r>
            <a:r>
              <a:rPr lang="ru-RU" u="sng" dirty="0"/>
              <a:t>лат.</a:t>
            </a:r>
            <a:r>
              <a:rPr lang="en-US" dirty="0"/>
              <a:t> </a:t>
            </a:r>
            <a:r>
              <a:rPr lang="la-Latn" i="1" dirty="0"/>
              <a:t>Spláchnum</a:t>
            </a:r>
            <a:r>
              <a:rPr lang="ru-RU" dirty="0"/>
              <a:t>) — род листостебельных мхов отдела </a:t>
            </a:r>
            <a:r>
              <a:rPr lang="ru-RU" dirty="0">
                <a:solidFill>
                  <a:srgbClr val="FFFF00"/>
                </a:solidFill>
              </a:rPr>
              <a:t>Моховидные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Род обычен для Арктики и умеренных широт — на </a:t>
            </a:r>
            <a:r>
              <a:rPr lang="ru-RU" dirty="0">
                <a:solidFill>
                  <a:srgbClr val="FFFF00"/>
                </a:solidFill>
              </a:rPr>
              <a:t>Новой Земле, Исландии, Шпицбергене, Земле Франца-Иосифа, Гренландии, в Европе, Монголии, Северной Америке</a:t>
            </a:r>
            <a:r>
              <a:rPr lang="ru-RU" dirty="0"/>
              <a:t>, встречается на тропическом острове </a:t>
            </a:r>
            <a:r>
              <a:rPr lang="ru-RU" dirty="0">
                <a:solidFill>
                  <a:srgbClr val="FFFF00"/>
                </a:solidFill>
              </a:rPr>
              <a:t>Сулавеси</a:t>
            </a:r>
            <a:r>
              <a:rPr lang="ru-RU" dirty="0"/>
              <a:t>. Растения заселяют болота, кустарники и пастбища.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2924944"/>
            <a:ext cx="5652120" cy="33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43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Многие виды участвуют в регуляции водного баланса на торфяниках. Другие разлагают почвенную органику, в особенности помёт крупного рогатого скота. Споры видов, растущих на экскрементах животных, распространяются с помощью мух, откладывающих в фекалии яйца.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38" y="2420888"/>
            <a:ext cx="5274332" cy="39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31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en-US" sz="2800" dirty="0">
                <a:effectLst/>
              </a:rPr>
              <a:t>C</a:t>
            </a:r>
            <a:r>
              <a:rPr lang="ru-RU" sz="2800" dirty="0" err="1">
                <a:effectLst/>
              </a:rPr>
              <a:t>плахнум</a:t>
            </a:r>
            <a:r>
              <a:rPr lang="ru-RU" sz="2800" dirty="0">
                <a:effectLst/>
              </a:rPr>
              <a:t> бутылковидный — Splachnum ampullaceum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6510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Встречается на безлесных </a:t>
            </a:r>
            <a:r>
              <a:rPr lang="ru-RU" dirty="0">
                <a:solidFill>
                  <a:srgbClr val="FFFF00"/>
                </a:solidFill>
              </a:rPr>
              <a:t>Фарерских островах</a:t>
            </a:r>
            <a:r>
              <a:rPr lang="ru-RU" dirty="0"/>
              <a:t> и в </a:t>
            </a:r>
            <a:r>
              <a:rPr lang="ru-RU" dirty="0">
                <a:solidFill>
                  <a:srgbClr val="FFFF00"/>
                </a:solidFill>
              </a:rPr>
              <a:t>Гренландии</a:t>
            </a:r>
            <a:r>
              <a:rPr lang="ru-RU" dirty="0"/>
              <a:t>. В горах проникает на юг до </a:t>
            </a:r>
            <a:r>
              <a:rPr lang="ru-RU" dirty="0">
                <a:solidFill>
                  <a:srgbClr val="FFFF00"/>
                </a:solidFill>
              </a:rPr>
              <a:t>Пиренеев</a:t>
            </a:r>
            <a:r>
              <a:rPr lang="ru-RU" dirty="0"/>
              <a:t> и </a:t>
            </a:r>
            <a:r>
              <a:rPr lang="ru-RU" dirty="0">
                <a:solidFill>
                  <a:srgbClr val="FFFF00"/>
                </a:solidFill>
              </a:rPr>
              <a:t>Балкан</a:t>
            </a:r>
            <a:r>
              <a:rPr lang="ru-RU" dirty="0"/>
              <a:t>, в </a:t>
            </a:r>
            <a:r>
              <a:rPr lang="ru-RU" dirty="0">
                <a:solidFill>
                  <a:srgbClr val="FFFF00"/>
                </a:solidFill>
              </a:rPr>
              <a:t>Азии</a:t>
            </a:r>
            <a:r>
              <a:rPr lang="ru-RU" dirty="0"/>
              <a:t> – до Таджикистана, Тибета, севера </a:t>
            </a:r>
            <a:r>
              <a:rPr lang="ru-RU" dirty="0">
                <a:solidFill>
                  <a:srgbClr val="FFFF00"/>
                </a:solidFill>
              </a:rPr>
              <a:t>Китая, Японии (Хоккайдо и Хонсю</a:t>
            </a:r>
            <a:r>
              <a:rPr lang="ru-RU" dirty="0"/>
              <a:t>); в </a:t>
            </a:r>
            <a:r>
              <a:rPr lang="ru-RU" dirty="0">
                <a:solidFill>
                  <a:srgbClr val="FFFF00"/>
                </a:solidFill>
              </a:rPr>
              <a:t>Северной Америке</a:t>
            </a:r>
            <a:r>
              <a:rPr lang="ru-RU" dirty="0"/>
              <a:t> распространен по всей </a:t>
            </a:r>
            <a:r>
              <a:rPr lang="ru-RU" dirty="0">
                <a:solidFill>
                  <a:srgbClr val="FFFF00"/>
                </a:solidFill>
              </a:rPr>
              <a:t>Канаде</a:t>
            </a:r>
            <a:r>
              <a:rPr lang="ru-RU" dirty="0"/>
              <a:t> и северным штатам </a:t>
            </a:r>
            <a:r>
              <a:rPr lang="ru-RU" dirty="0">
                <a:solidFill>
                  <a:srgbClr val="FFFF00"/>
                </a:solidFill>
              </a:rPr>
              <a:t>США</a:t>
            </a:r>
            <a:r>
              <a:rPr lang="ru-RU" dirty="0"/>
              <a:t>. На территории </a:t>
            </a:r>
            <a:r>
              <a:rPr lang="ru-RU" dirty="0">
                <a:solidFill>
                  <a:srgbClr val="FFFF00"/>
                </a:solidFill>
              </a:rPr>
              <a:t>России</a:t>
            </a:r>
            <a:r>
              <a:rPr lang="ru-RU" dirty="0"/>
              <a:t> вид проникает на юг до зоны хвойно-широколиственных лесов, где растет на крупных болотах, но чаще встречается в таежной зоне, в тундровую зону не заходит. Растет на экскрементах крупного рогатого скота, возможно также кабана, как правило, на болотах и сырых лугах.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11359"/>
            <a:ext cx="4210165" cy="31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100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Сплахнум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пенсильванский</a:t>
            </a:r>
            <a:r>
              <a:rPr lang="ru-RU" sz="2800" dirty="0">
                <a:effectLst/>
              </a:rPr>
              <a:t>— </a:t>
            </a:r>
            <a:r>
              <a:rPr lang="ru-RU" sz="2800" dirty="0" err="1">
                <a:effectLst/>
              </a:rPr>
              <a:t>Splachnum</a:t>
            </a:r>
            <a:r>
              <a:rPr lang="ru-RU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pensylvanicum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6510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>
                <a:solidFill>
                  <a:srgbClr val="FFFF00"/>
                </a:solidFill>
              </a:rPr>
              <a:t>Северной Америке</a:t>
            </a:r>
            <a:r>
              <a:rPr lang="ru-RU" dirty="0"/>
              <a:t> встречается в приатлантических районах, от </a:t>
            </a:r>
            <a:r>
              <a:rPr lang="ru-RU" dirty="0">
                <a:solidFill>
                  <a:srgbClr val="FFFF00"/>
                </a:solidFill>
              </a:rPr>
              <a:t>Лабрадора</a:t>
            </a:r>
            <a:r>
              <a:rPr lang="ru-RU" dirty="0"/>
              <a:t> до </a:t>
            </a:r>
            <a:r>
              <a:rPr lang="ru-RU" dirty="0">
                <a:solidFill>
                  <a:srgbClr val="FFFF00"/>
                </a:solidFill>
              </a:rPr>
              <a:t>Флориды</a:t>
            </a:r>
            <a:r>
              <a:rPr lang="ru-RU" dirty="0"/>
              <a:t>, являясь там, таким образом, наиболее южным из видов рода. В </a:t>
            </a:r>
            <a:r>
              <a:rPr lang="ru-RU" dirty="0">
                <a:solidFill>
                  <a:srgbClr val="FFFF00"/>
                </a:solidFill>
              </a:rPr>
              <a:t>Евразии </a:t>
            </a:r>
            <a:r>
              <a:rPr lang="ru-RU" dirty="0"/>
              <a:t>был собран только в </a:t>
            </a:r>
            <a:r>
              <a:rPr lang="ru-RU" dirty="0">
                <a:solidFill>
                  <a:srgbClr val="FFFF00"/>
                </a:solidFill>
              </a:rPr>
              <a:t>Калининградской области </a:t>
            </a:r>
            <a:r>
              <a:rPr lang="ru-RU" dirty="0"/>
              <a:t>и </a:t>
            </a:r>
            <a:r>
              <a:rPr lang="ru-RU" dirty="0">
                <a:solidFill>
                  <a:srgbClr val="FFFF00"/>
                </a:solidFill>
              </a:rPr>
              <a:t>Латвии</a:t>
            </a:r>
            <a:r>
              <a:rPr lang="ru-RU" dirty="0"/>
              <a:t>, в 3 местонахождениях. Не исключено, что вид был случайно занесен, некоторое время существовал здесь, но уже почти сто лет более не отмечался. Рос на кочках на моховом болоте.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48" y="970861"/>
            <a:ext cx="4111104" cy="30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942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Сплахнум</a:t>
            </a:r>
            <a:r>
              <a:rPr lang="ru-RU" sz="2800" dirty="0">
                <a:effectLst/>
              </a:rPr>
              <a:t> сферический— </a:t>
            </a:r>
            <a:r>
              <a:rPr lang="ru-RU" sz="2800" dirty="0" err="1">
                <a:effectLst/>
              </a:rPr>
              <a:t>Splachnum</a:t>
            </a:r>
            <a:r>
              <a:rPr lang="ru-RU" sz="2800" dirty="0">
                <a:effectLst/>
              </a:rPr>
              <a:t> </a:t>
            </a:r>
            <a:r>
              <a:rPr lang="en-US" sz="2800" dirty="0" err="1">
                <a:effectLst/>
              </a:rPr>
              <a:t>sphaericum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14908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Распространен в </a:t>
            </a:r>
            <a:r>
              <a:rPr lang="ru-RU" dirty="0">
                <a:solidFill>
                  <a:srgbClr val="FFFF00"/>
                </a:solidFill>
              </a:rPr>
              <a:t>Арктике</a:t>
            </a:r>
            <a:r>
              <a:rPr lang="ru-RU" dirty="0"/>
              <a:t> и таежной зоне </a:t>
            </a:r>
            <a:r>
              <a:rPr lang="ru-RU" dirty="0">
                <a:solidFill>
                  <a:srgbClr val="FFFF00"/>
                </a:solidFill>
              </a:rPr>
              <a:t>Северного</a:t>
            </a:r>
            <a:r>
              <a:rPr lang="ru-RU" dirty="0"/>
              <a:t> полушария, в Евразии на юг – до гор </a:t>
            </a:r>
            <a:r>
              <a:rPr lang="ru-RU" dirty="0">
                <a:solidFill>
                  <a:srgbClr val="FFFF00"/>
                </a:solidFill>
              </a:rPr>
              <a:t>Центральной Европы, Казахстана, Монголии</a:t>
            </a:r>
            <a:r>
              <a:rPr lang="ru-RU" dirty="0"/>
              <a:t>, провинции </a:t>
            </a:r>
            <a:r>
              <a:rPr lang="ru-RU" dirty="0">
                <a:solidFill>
                  <a:srgbClr val="FFFF00"/>
                </a:solidFill>
              </a:rPr>
              <a:t>Внутренняя Монголия в Китае</a:t>
            </a:r>
            <a:r>
              <a:rPr lang="ru-RU" dirty="0"/>
              <a:t>. На территории европейской России южная граница проходит по </a:t>
            </a:r>
            <a:r>
              <a:rPr lang="ru-RU" dirty="0">
                <a:solidFill>
                  <a:srgbClr val="FFFF00"/>
                </a:solidFill>
              </a:rPr>
              <a:t>Ленинградской и Архангельской </a:t>
            </a:r>
            <a:r>
              <a:rPr lang="ru-RU" dirty="0"/>
              <a:t>областям и республике </a:t>
            </a:r>
            <a:r>
              <a:rPr lang="ru-RU" dirty="0">
                <a:solidFill>
                  <a:srgbClr val="FFFF00"/>
                </a:solidFill>
              </a:rPr>
              <a:t>Коми</a:t>
            </a:r>
            <a:r>
              <a:rPr lang="ru-RU" dirty="0"/>
              <a:t>. В азиатской части Р</a:t>
            </a:r>
            <a:r>
              <a:rPr lang="ru-RU" dirty="0">
                <a:solidFill>
                  <a:srgbClr val="FFFF00"/>
                </a:solidFill>
              </a:rPr>
              <a:t>оссии</a:t>
            </a:r>
            <a:r>
              <a:rPr lang="ru-RU" dirty="0"/>
              <a:t> вид значительно более распространен и довольно част, например, в </a:t>
            </a:r>
            <a:r>
              <a:rPr lang="ru-RU" dirty="0">
                <a:solidFill>
                  <a:srgbClr val="FFFF00"/>
                </a:solidFill>
              </a:rPr>
              <a:t>Якутии</a:t>
            </a:r>
            <a:r>
              <a:rPr lang="ru-RU" dirty="0"/>
              <a:t>, единичные находки есть и на </a:t>
            </a:r>
            <a:r>
              <a:rPr lang="ru-RU" dirty="0">
                <a:solidFill>
                  <a:srgbClr val="FFFF00"/>
                </a:solidFill>
              </a:rPr>
              <a:t>Алтае,</a:t>
            </a:r>
            <a:r>
              <a:rPr lang="ru-RU" dirty="0"/>
              <a:t> и в бассейнах притоков </a:t>
            </a:r>
            <a:r>
              <a:rPr lang="ru-RU" dirty="0">
                <a:solidFill>
                  <a:srgbClr val="FFFF00"/>
                </a:solidFill>
              </a:rPr>
              <a:t>Амура (</a:t>
            </a:r>
            <a:r>
              <a:rPr lang="ru-RU" dirty="0"/>
              <a:t>например, </a:t>
            </a:r>
            <a:r>
              <a:rPr lang="ru-RU" dirty="0">
                <a:solidFill>
                  <a:srgbClr val="FFFF00"/>
                </a:solidFill>
              </a:rPr>
              <a:t>Буреи). </a:t>
            </a:r>
            <a:r>
              <a:rPr lang="ru-RU" dirty="0"/>
              <a:t>Растет в сырых заболоченных местах, обычно на экскрементах, иногда на гнилой древесине.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72" y="765762"/>
            <a:ext cx="4314056" cy="32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006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Сплахнум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сосудовидный</a:t>
            </a:r>
            <a:r>
              <a:rPr lang="ru-RU" sz="2800" dirty="0">
                <a:effectLst/>
              </a:rPr>
              <a:t>— </a:t>
            </a:r>
            <a:r>
              <a:rPr lang="ru-RU" sz="2800" dirty="0" err="1">
                <a:effectLst/>
              </a:rPr>
              <a:t>Splachnum</a:t>
            </a:r>
            <a:r>
              <a:rPr lang="ru-RU" sz="2800" dirty="0">
                <a:effectLst/>
              </a:rPr>
              <a:t> </a:t>
            </a:r>
            <a:r>
              <a:rPr lang="en-US" sz="2800" dirty="0" err="1">
                <a:effectLst/>
              </a:rPr>
              <a:t>vasculosum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900475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>
                <a:solidFill>
                  <a:srgbClr val="FFFF00"/>
                </a:solidFill>
              </a:rPr>
              <a:t>Европе</a:t>
            </a:r>
            <a:r>
              <a:rPr lang="ru-RU" dirty="0"/>
              <a:t>, встречаясь на островах </a:t>
            </a:r>
            <a:r>
              <a:rPr lang="ru-RU" dirty="0">
                <a:solidFill>
                  <a:srgbClr val="FFFF00"/>
                </a:solidFill>
              </a:rPr>
              <a:t>Северного Ледовитого</a:t>
            </a:r>
            <a:r>
              <a:rPr lang="ru-RU" dirty="0"/>
              <a:t> океана (</a:t>
            </a:r>
            <a:r>
              <a:rPr lang="ru-RU" dirty="0">
                <a:solidFill>
                  <a:srgbClr val="FFFF00"/>
                </a:solidFill>
              </a:rPr>
              <a:t>Шпицберген, Медвежьи острова</a:t>
            </a:r>
            <a:r>
              <a:rPr lang="ru-RU" dirty="0"/>
              <a:t>), он в то же время проникает на юг до </a:t>
            </a:r>
            <a:r>
              <a:rPr lang="ru-RU" dirty="0">
                <a:solidFill>
                  <a:srgbClr val="FFFF00"/>
                </a:solidFill>
              </a:rPr>
              <a:t>Альп и Великобритании; в Азии</a:t>
            </a:r>
            <a:r>
              <a:rPr lang="ru-RU" dirty="0"/>
              <a:t> встречается в </a:t>
            </a:r>
            <a:r>
              <a:rPr lang="ru-RU" dirty="0">
                <a:solidFill>
                  <a:srgbClr val="FFFF00"/>
                </a:solidFill>
              </a:rPr>
              <a:t>Киргизии, Казахстане</a:t>
            </a:r>
            <a:r>
              <a:rPr lang="ru-RU" dirty="0"/>
              <a:t>, на северо-востоке </a:t>
            </a:r>
            <a:r>
              <a:rPr lang="ru-RU" dirty="0">
                <a:solidFill>
                  <a:srgbClr val="FFFF00"/>
                </a:solidFill>
              </a:rPr>
              <a:t>Китая; в Америке </a:t>
            </a:r>
            <a:r>
              <a:rPr lang="ru-RU" dirty="0"/>
              <a:t>считается наиболее северным видом (</a:t>
            </a:r>
            <a:r>
              <a:rPr lang="ru-RU" dirty="0">
                <a:solidFill>
                  <a:srgbClr val="FFFF00"/>
                </a:solidFill>
              </a:rPr>
              <a:t>Аляска, северные районы Канады, Гренландия</a:t>
            </a:r>
            <a:r>
              <a:rPr lang="ru-RU" dirty="0"/>
              <a:t>). В европейской части </a:t>
            </a:r>
            <a:r>
              <a:rPr lang="ru-RU" dirty="0">
                <a:solidFill>
                  <a:srgbClr val="FFFF00"/>
                </a:solidFill>
              </a:rPr>
              <a:t>России</a:t>
            </a:r>
            <a:r>
              <a:rPr lang="ru-RU" dirty="0"/>
              <a:t> наиболее южные местонахождения известны в </a:t>
            </a:r>
            <a:r>
              <a:rPr lang="ru-RU" dirty="0">
                <a:solidFill>
                  <a:srgbClr val="FFFF00"/>
                </a:solidFill>
              </a:rPr>
              <a:t>Карелии</a:t>
            </a:r>
            <a:r>
              <a:rPr lang="ru-RU" dirty="0"/>
              <a:t> и на </a:t>
            </a:r>
            <a:r>
              <a:rPr lang="ru-RU" dirty="0">
                <a:solidFill>
                  <a:srgbClr val="FFFF00"/>
                </a:solidFill>
              </a:rPr>
              <a:t>Онежском полуострове в Архангельской области</a:t>
            </a:r>
            <a:r>
              <a:rPr lang="ru-RU" dirty="0"/>
              <a:t>. В </a:t>
            </a:r>
            <a:r>
              <a:rPr lang="ru-RU" dirty="0">
                <a:solidFill>
                  <a:srgbClr val="FFFF00"/>
                </a:solidFill>
              </a:rPr>
              <a:t>Азии</a:t>
            </a:r>
            <a:r>
              <a:rPr lang="ru-RU" dirty="0"/>
              <a:t> он практически не пересекает к югу 62 параллели. Растет в мокрых болотистых местах, ключевых болотах, берегах озер, на помете северного оленя, в местах линьки водоплавающих птиц.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4" y="754466"/>
            <a:ext cx="4012704" cy="30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41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Сплахнум</a:t>
            </a:r>
            <a:r>
              <a:rPr lang="ru-RU" sz="2800" dirty="0">
                <a:effectLst/>
              </a:rPr>
              <a:t> красный— </a:t>
            </a:r>
            <a:r>
              <a:rPr lang="ru-RU" sz="2800" dirty="0" err="1">
                <a:effectLst/>
              </a:rPr>
              <a:t>Splachnum</a:t>
            </a:r>
            <a:r>
              <a:rPr lang="ru-RU" sz="2800" dirty="0">
                <a:effectLst/>
              </a:rPr>
              <a:t> </a:t>
            </a:r>
            <a:r>
              <a:rPr lang="en-US" sz="2800" dirty="0">
                <a:effectLst/>
              </a:rPr>
              <a:t>rubrum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43711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>
                <a:solidFill>
                  <a:srgbClr val="FFFF00"/>
                </a:solidFill>
              </a:rPr>
              <a:t>Европе</a:t>
            </a:r>
            <a:r>
              <a:rPr lang="ru-RU" dirty="0"/>
              <a:t> за пределами </a:t>
            </a:r>
            <a:r>
              <a:rPr lang="ru-RU" dirty="0">
                <a:solidFill>
                  <a:srgbClr val="FFFF00"/>
                </a:solidFill>
              </a:rPr>
              <a:t>России</a:t>
            </a:r>
            <a:r>
              <a:rPr lang="ru-RU" dirty="0"/>
              <a:t> встречается только на </a:t>
            </a:r>
            <a:r>
              <a:rPr lang="ru-RU" dirty="0">
                <a:solidFill>
                  <a:srgbClr val="FFFF00"/>
                </a:solidFill>
              </a:rPr>
              <a:t>Скандинавском </a:t>
            </a:r>
            <a:r>
              <a:rPr lang="ru-RU" dirty="0"/>
              <a:t>полуострове, в </a:t>
            </a:r>
            <a:r>
              <a:rPr lang="ru-RU" dirty="0">
                <a:solidFill>
                  <a:srgbClr val="FFFF00"/>
                </a:solidFill>
              </a:rPr>
              <a:t>Эстонии и Латвии</a:t>
            </a:r>
            <a:r>
              <a:rPr lang="ru-RU" dirty="0"/>
              <a:t>; в </a:t>
            </a:r>
            <a:r>
              <a:rPr lang="ru-RU" dirty="0">
                <a:solidFill>
                  <a:srgbClr val="FFFF00"/>
                </a:solidFill>
              </a:rPr>
              <a:t>Азии</a:t>
            </a:r>
            <a:r>
              <a:rPr lang="ru-RU" dirty="0"/>
              <a:t> граница вида более южная: он известен из </a:t>
            </a:r>
            <a:r>
              <a:rPr lang="ru-RU" dirty="0">
                <a:solidFill>
                  <a:srgbClr val="FFFF00"/>
                </a:solidFill>
              </a:rPr>
              <a:t>Монголии</a:t>
            </a:r>
            <a:r>
              <a:rPr lang="ru-RU" dirty="0"/>
              <a:t> и провинции </a:t>
            </a:r>
            <a:r>
              <a:rPr lang="ru-RU" dirty="0">
                <a:solidFill>
                  <a:srgbClr val="FFFF00"/>
                </a:solidFill>
              </a:rPr>
              <a:t>Внутренняя Монголия в Китае</a:t>
            </a:r>
            <a:r>
              <a:rPr lang="ru-RU" dirty="0"/>
              <a:t>; в </a:t>
            </a:r>
            <a:r>
              <a:rPr lang="ru-RU" dirty="0">
                <a:solidFill>
                  <a:srgbClr val="FFFF00"/>
                </a:solidFill>
              </a:rPr>
              <a:t>Северной Америке</a:t>
            </a:r>
            <a:r>
              <a:rPr lang="ru-RU" dirty="0"/>
              <a:t> растет на </a:t>
            </a:r>
            <a:r>
              <a:rPr lang="ru-RU" dirty="0">
                <a:solidFill>
                  <a:srgbClr val="FFFF00"/>
                </a:solidFill>
              </a:rPr>
              <a:t>Аляске</a:t>
            </a:r>
            <a:r>
              <a:rPr lang="ru-RU" dirty="0"/>
              <a:t> и в </a:t>
            </a:r>
            <a:r>
              <a:rPr lang="ru-RU" dirty="0">
                <a:solidFill>
                  <a:srgbClr val="FFFF00"/>
                </a:solidFill>
              </a:rPr>
              <a:t>Канаде</a:t>
            </a:r>
            <a:r>
              <a:rPr lang="ru-RU" dirty="0"/>
              <a:t>, а в </a:t>
            </a:r>
            <a:r>
              <a:rPr lang="ru-RU" dirty="0">
                <a:solidFill>
                  <a:srgbClr val="FFFF00"/>
                </a:solidFill>
              </a:rPr>
              <a:t>США</a:t>
            </a:r>
            <a:r>
              <a:rPr lang="ru-RU" dirty="0"/>
              <a:t> только в районе </a:t>
            </a:r>
            <a:r>
              <a:rPr lang="ru-RU" dirty="0">
                <a:solidFill>
                  <a:srgbClr val="FFFF00"/>
                </a:solidFill>
              </a:rPr>
              <a:t>Великих Озер</a:t>
            </a:r>
            <a:r>
              <a:rPr lang="ru-RU" dirty="0"/>
              <a:t>. В </a:t>
            </a:r>
            <a:r>
              <a:rPr lang="ru-RU" dirty="0">
                <a:solidFill>
                  <a:srgbClr val="FFFF00"/>
                </a:solidFill>
              </a:rPr>
              <a:t>России</a:t>
            </a:r>
            <a:r>
              <a:rPr lang="ru-RU" dirty="0"/>
              <a:t> вид встречается преимущественно в лесной зоне. Растет на разложившихся экскрементах крупного рогатого скота, кабана, медведя, в мшистых хвойных лесах, на болотах, сырых лугах.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6" y="980728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315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6783B6-86AE-4776-8B81-8199FD1759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(зеленое оформление с разводами)</Template>
  <TotalTime>56</TotalTime>
  <Words>853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1_Green Swirls Segoe Template_TP10286739</vt:lpstr>
      <vt:lpstr>Белый текст и шрифт Courier для слайдов с кодом</vt:lpstr>
      <vt:lpstr>Мох Сплахнум</vt:lpstr>
      <vt:lpstr>Презентация PowerPoint</vt:lpstr>
      <vt:lpstr>Презентация PowerPoint</vt:lpstr>
      <vt:lpstr>Презентация PowerPoint</vt:lpstr>
      <vt:lpstr>Cплахнум бутылковидный — Splachnum ampullaceum</vt:lpstr>
      <vt:lpstr> Сплахнум пенсильванский— Splachnum pensylvanicum</vt:lpstr>
      <vt:lpstr> Сплахнум сферический— Splachnum sphaericum</vt:lpstr>
      <vt:lpstr> Сплахнум сосудовидный— Splachnum vasculosum</vt:lpstr>
      <vt:lpstr> Сплахнум красный— Splachnum rubrum</vt:lpstr>
      <vt:lpstr> Сплахнум желтый— Splachnum luteum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Мох Сплахнум</dc:title>
  <dc:creator>Alexei Levchook</dc:creator>
  <cp:keywords/>
  <cp:lastModifiedBy>Alexei Levchook</cp:lastModifiedBy>
  <cp:revision>10</cp:revision>
  <dcterms:created xsi:type="dcterms:W3CDTF">2016-10-22T17:51:33Z</dcterms:created>
  <dcterms:modified xsi:type="dcterms:W3CDTF">2016-10-24T18:18:40Z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TC102867399990</vt:lpwstr>
  </property>
</Properties>
</file>