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2" y="42"/>
      </p:cViewPr>
      <p:guideLst>
        <p:guide orient="horz" pos="2183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9763" y="194454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Тритоны и саламандры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508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3"/>
    </mc:Choice>
    <mc:Fallback>
      <p:transition spd="slow" advTm="55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535" y="3749457"/>
            <a:ext cx="11284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a typeface="Times New Roman" panose="02020603050405020304" pitchFamily="18" charset="0"/>
              </a:rPr>
              <a:t>Саламандра-мать около 10 месяцев носит в своём чреве несколько десятков развивающихся яиц. Весной или летом, собираясь разрешиться от бремени, приходит к ручью или реке, реже — к непроточной заводи либо просто к колее от колёс, наполненной водой, и, слегка погрузившись на мелком месте, освобождается от яиц. Личинки в них уже вполне сформирова­лись, разрывают оболочки яиц и уплывают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52" y="179480"/>
            <a:ext cx="4762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419" y="4580592"/>
            <a:ext cx="10203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a typeface="Times New Roman" panose="02020603050405020304" pitchFamily="18" charset="0"/>
              </a:rPr>
              <a:t>Около трёх месяцев живут личинки в воде, а затем, под­росши вдвое и закончив превращение, выбираются на сушу. Приблизительно в четыре года станут они вполне взрослыми, смогут дать потомство.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00" y="348830"/>
            <a:ext cx="5285509" cy="39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4068909"/>
            <a:ext cx="109935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a typeface="Times New Roman" panose="02020603050405020304" pitchFamily="18" charset="0"/>
              </a:rPr>
              <a:t>У альпийской саламандры, обитающей в горах, название которых она носит, окраска </a:t>
            </a:r>
            <a:r>
              <a:rPr lang="ru-RU" sz="2800" dirty="0" smtClean="0">
                <a:ea typeface="Times New Roman" panose="02020603050405020304" pitchFamily="18" charset="0"/>
              </a:rPr>
              <a:t>чёрная</a:t>
            </a:r>
            <a:r>
              <a:rPr lang="ru-RU" sz="2800" dirty="0">
                <a:ea typeface="Times New Roman" panose="02020603050405020304" pitchFamily="18" charset="0"/>
              </a:rPr>
              <a:t>, а размер помень­ше, чем у огненной, — до 20 см. Она рождает только двух потомков (вынашивая их от двух </a:t>
            </a:r>
            <a:r>
              <a:rPr lang="ru-RU" sz="2800" i="1" dirty="0">
                <a:ea typeface="Times New Roman" panose="02020603050405020304" pitchFamily="18" charset="0"/>
              </a:rPr>
              <a:t>до </a:t>
            </a:r>
            <a:r>
              <a:rPr lang="ru-RU" sz="2800" dirty="0">
                <a:ea typeface="Times New Roman" panose="02020603050405020304" pitchFamily="18" charset="0"/>
              </a:rPr>
              <a:t>трёх лет!), но зато вполне готовых для жизни на суше и сравнительно крупных (длиной 4 см). Превращение им не требуется.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76" y="395508"/>
            <a:ext cx="4794266" cy="3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7" y="3749457"/>
            <a:ext cx="110143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Самое крупное семейство хвостатых земноводных, к которо­му относится больше половины их </a:t>
            </a:r>
            <a:r>
              <a:rPr lang="ru-RU" sz="2800" dirty="0" smtClean="0">
                <a:ea typeface="Times New Roman" panose="02020603050405020304" pitchFamily="18" charset="0"/>
              </a:rPr>
              <a:t>видов, - </a:t>
            </a:r>
            <a:r>
              <a:rPr lang="ru-RU" sz="2800" dirty="0" err="1" smtClean="0">
                <a:ea typeface="Times New Roman" panose="02020603050405020304" pitchFamily="18" charset="0"/>
              </a:rPr>
              <a:t>безлёгочные</a:t>
            </a:r>
            <a:r>
              <a:rPr lang="ru-RU" sz="2800" b="1" dirty="0" smtClean="0"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a typeface="Times New Roman" panose="02020603050405020304" pitchFamily="18" charset="0"/>
              </a:rPr>
              <a:t>сала</a:t>
            </a:r>
            <a:r>
              <a:rPr lang="ru-RU" sz="2800" dirty="0" smtClean="0"/>
              <a:t>мандры</a:t>
            </a:r>
            <a:r>
              <a:rPr lang="ru-RU" sz="2800" dirty="0"/>
              <a:t>.</a:t>
            </a:r>
            <a:r>
              <a:rPr lang="ru-RU" sz="2800" b="1" dirty="0"/>
              <a:t> </a:t>
            </a:r>
            <a:r>
              <a:rPr lang="ru-RU" sz="2800" dirty="0"/>
              <a:t>Как следует из названия, животные эти утратили лёгкие (исключительный случай среди наземных позвоночных!) и дышат только кожей. Большинство видов </a:t>
            </a:r>
            <a:r>
              <a:rPr lang="ru-RU" sz="2800" dirty="0" err="1"/>
              <a:t>безлёгочных</a:t>
            </a:r>
            <a:r>
              <a:rPr lang="ru-RU" sz="2800" dirty="0"/>
              <a:t> саламандр обитает в Новом Свете. Живут они в горных ручьях, пещерах, но некоторые и на суше.</a:t>
            </a: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53" y="387777"/>
            <a:ext cx="4619491" cy="30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31838" y="4823935"/>
            <a:ext cx="10514012" cy="1501826"/>
          </a:xfrm>
        </p:spPr>
        <p:txBody>
          <a:bodyPr/>
          <a:lstStyle/>
          <a:p>
            <a:r>
              <a:rPr lang="ru-RU" sz="3600" dirty="0"/>
              <a:t>Тритоны живут в воде — это </a:t>
            </a:r>
            <a:r>
              <a:rPr lang="ru-RU" sz="3600" dirty="0" smtClean="0"/>
              <a:t>знает каждый. </a:t>
            </a:r>
            <a:r>
              <a:rPr lang="ru-RU" sz="3600" dirty="0"/>
              <a:t>В пруду или просто в канаве — кто не видел </a:t>
            </a:r>
            <a:r>
              <a:rPr lang="ru-RU" sz="3600" dirty="0" smtClean="0"/>
              <a:t>тритонов</a:t>
            </a:r>
            <a:r>
              <a:rPr lang="ru-RU" sz="3600" dirty="0"/>
              <a:t>!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9" y="394854"/>
            <a:ext cx="7784441" cy="38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0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5"/>
    </mc:Choice>
    <mc:Fallback>
      <p:transition spd="slow" advTm="512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31838" y="4477741"/>
            <a:ext cx="11222181" cy="1952965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Тритоны в прудах — такое обычное зрелище, что многие люди недоумевают, узнав, что пресные воды — лишь временное обиталище тритонов. Весной и летом от полутора до трёх месяцев пребывают они здесь. А где же потом живут? В тени лесов, кустарников и парков, в сырых оврагах...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87" y="287274"/>
            <a:ext cx="5714999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4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27"/>
    </mc:Choice>
    <mc:Fallback>
      <p:transition spd="slow" advTm="702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455" y="4131256"/>
            <a:ext cx="113260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bel" panose="020B0503020204020204" pitchFamily="34" charset="0"/>
                <a:ea typeface="Times New Roman" panose="02020603050405020304" pitchFamily="18" charset="0"/>
              </a:rPr>
              <a:t>А с октября по апрель, всю зиму, беспробудно спят, опять-таки под корнями, в кучах листвы, в норах кротов и мышей, в разных подземельях (собираются тут иногда десятками и сотнями!). В Запад­ной Сибири кое-где тритоны зимуют и в незамерзающих водоёмах, а гребенчатые иногда — в подводной тине.</a:t>
            </a:r>
            <a:endParaRPr lang="ru-RU" sz="2800" dirty="0">
              <a:latin typeface="Corbel" panose="020B05030202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67" y="436417"/>
            <a:ext cx="5013865" cy="33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9"/>
    </mc:Choice>
    <mc:Fallback>
      <p:transition spd="slow" advTm="63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838" y="4944649"/>
            <a:ext cx="10598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a typeface="Times New Roman" panose="02020603050405020304" pitchFamily="18" charset="0"/>
              </a:rPr>
              <a:t>В конце марта — апреле тритоны покидают «зимние квартиры» и ползут к воде. Порой им приходится преодолевать немалые рассто­яния: до километра и </a:t>
            </a:r>
            <a:r>
              <a:rPr lang="ru-RU" sz="2400" dirty="0" smtClean="0">
                <a:ea typeface="Times New Roman" panose="02020603050405020304" pitchFamily="18" charset="0"/>
              </a:rPr>
              <a:t>больше, </a:t>
            </a:r>
            <a:r>
              <a:rPr lang="ru-RU" sz="2400" dirty="0"/>
              <a:t>чтобы дать жизнь новому поколению</a:t>
            </a:r>
            <a:r>
              <a:rPr lang="ru-RU" sz="2400" dirty="0" smtClean="0"/>
              <a:t>. Самка тритона откладывает около сотни яиц.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62" y="509154"/>
            <a:ext cx="5867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838" y="3870823"/>
            <a:ext cx="109104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a typeface="Times New Roman" panose="02020603050405020304" pitchFamily="18" charset="0"/>
              </a:rPr>
              <a:t>Через 14—15 дней после этого хвостатая личинка вылезает из икринки. По бокам её головы топорщатся перистые жабры, а чуть ниже под ними — едва приметные зачатки передних ног. Сутки личинка голодает, затаившись неподвижно среди подводных трав. Назавтра у неё прорежется миниатюрный ротик, и она будет жадно хватать снующих вокруг мелких рачков и комариных личинок. Два-три месяца, а в странах с прохладным климатом — и четыре (а то и всю осень и зиму), личинка живёт в воде, растёт и постепенно превращается в тритона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91" y="316299"/>
            <a:ext cx="4544291" cy="30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838" y="4404558"/>
            <a:ext cx="10910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a typeface="Times New Roman" panose="02020603050405020304" pitchFamily="18" charset="0"/>
              </a:rPr>
              <a:t>Ещё несколько тритонов могут вам встретиться на окраинах СНГ: карпатский и альпийский — в Закарпатье, малоазиат­ский — на западе Кавказа. Этот, пожалуй, самый красивый из всех тритонов. Территория его обитания невелика: Западный Кавказ, некоторые районы Малой и Передней Азии. Живёт на высотах 600—2750 м над уровнем моря, проводя, видимо, круг­лый год в воде горных рек и озёр, где и зимует.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311748"/>
            <a:ext cx="4217358" cy="3008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35" y="311727"/>
            <a:ext cx="4509655" cy="300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4785" y="366255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Альпийский тритон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564580" y="3662550"/>
            <a:ext cx="347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Малоазиатский тритон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50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838" y="3963358"/>
            <a:ext cx="11201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a typeface="Times New Roman" panose="02020603050405020304" pitchFamily="18" charset="0"/>
              </a:rPr>
              <a:t>В странах Средиземноморья обитает огненная саламандра, чёрная с ярко-жёлтыми пятнами, до 32 см длиной. Встречаются и чисто жёлтые либо сплошь чёрные огненные саламандры, а в Испании — чёрные с красными пятнами. Форма, размер, рисунок этих пятен у каждой саламандры особенные, не бывает двух саламандр, совершенно одинаково окрашенных.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37" y="190760"/>
            <a:ext cx="4572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455" y="4235303"/>
            <a:ext cx="109104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ea typeface="Times New Roman" panose="02020603050405020304" pitchFamily="18" charset="0"/>
              </a:rPr>
              <a:t>Днём </a:t>
            </a:r>
            <a:r>
              <a:rPr lang="ru-RU" sz="2800" dirty="0">
                <a:ea typeface="Times New Roman" panose="02020603050405020304" pitchFamily="18" charset="0"/>
              </a:rPr>
              <a:t>саламандры, как и тритоны, прячутся. В сумерках и ночью бродят в сырых местах, вынюхивая червей, слизней, насекомых — ими они и питаются. Эти коротконогие создания умеют, однако, и быстро бегать, хватают даже на лету крыла­тых насекомых, резво подпрыгнув вверх сантиметров на пять.</a:t>
            </a: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23" y="349101"/>
            <a:ext cx="5579918" cy="37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101</TotalTime>
  <Words>685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Corbel</vt:lpstr>
      <vt:lpstr>Times New Roman</vt:lpstr>
      <vt:lpstr>Глубина</vt:lpstr>
      <vt:lpstr>Тритоны и саламандры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Тритоны и саламандры</dc:title>
  <dc:creator>Alexei Levchook</dc:creator>
  <cp:lastModifiedBy>Alexei Levchook</cp:lastModifiedBy>
  <cp:revision>11</cp:revision>
  <dcterms:created xsi:type="dcterms:W3CDTF">2016-02-03T15:39:58Z</dcterms:created>
  <dcterms:modified xsi:type="dcterms:W3CDTF">2016-02-03T17:21:22Z</dcterms:modified>
</cp:coreProperties>
</file>